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34" r:id="rId37"/>
    <p:sldId id="335" r:id="rId38"/>
    <p:sldId id="291" r:id="rId39"/>
    <p:sldId id="292" r:id="rId40"/>
    <p:sldId id="293" r:id="rId41"/>
    <p:sldId id="294" r:id="rId42"/>
    <p:sldId id="295" r:id="rId43"/>
    <p:sldId id="296" r:id="rId44"/>
    <p:sldId id="297" r:id="rId45"/>
    <p:sldId id="298" r:id="rId46"/>
    <p:sldId id="301" r:id="rId47"/>
    <p:sldId id="299" r:id="rId48"/>
    <p:sldId id="303" r:id="rId49"/>
    <p:sldId id="300" r:id="rId50"/>
    <p:sldId id="302" r:id="rId51"/>
    <p:sldId id="307" r:id="rId52"/>
    <p:sldId id="308" r:id="rId53"/>
    <p:sldId id="304" r:id="rId54"/>
    <p:sldId id="305" r:id="rId55"/>
    <p:sldId id="306"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7D87-367E-20CA-3A4A-3135E5D13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79DEEA-E103-F213-359F-2D4BA89DF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1227F9-01AA-CDC8-3E4E-F4AF92B235B1}"/>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8BD7E571-11A5-9FB8-3226-40AAA290D7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326890-05C9-F7C3-71CE-FDBCFA7E2411}"/>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11991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1CED-F898-B559-2C94-071381F60E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D2089F-9A7D-DA63-9925-A66EDCA2A1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4781EF-E7F1-A68D-C899-F42ADBC08A7E}"/>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5D84A605-78DD-C039-8321-949F2E2B38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649030-3C18-DC93-A41C-BBAF671C8D80}"/>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140536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B4A65-17A4-9331-2490-77DF249391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B9A515-A4E0-64B6-D903-18B776E053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E681A2-2887-AA5C-998B-7E11351F1B34}"/>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882D7D28-F8D8-DC3C-5ECF-A5E5D88242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1252B1-B818-0198-9424-7AB0FEB72599}"/>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3839860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F18F-A6F8-BD93-9C06-6D0BE2507A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D0C0C0-8DA1-719E-0EE0-9DF1E4290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CF23C1-3464-DDD3-A965-98786E009842}"/>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F6F89D09-071C-9935-4021-08F6E36750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E3027-4269-2FA7-D88E-7A01CE5EA6A3}"/>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61083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3E5A-8792-9371-6748-152BBF3B8B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13732D-F7AC-2F9A-68FF-65AE8F8120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0D6FB1-10FA-9D7F-472F-1A569B2D002B}"/>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418981F4-7CC8-8652-9967-9EBD6919D3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A67222-C1D2-8EA4-5400-0D0662DD20B5}"/>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134263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6CCE-1647-C320-1623-5F1529B4A6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032249-9A17-55E3-8B14-7BC7E22D2D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517304-7926-C027-45D3-9B8AE33E1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E92B17-3138-19EB-AA5C-5E34342F0695}"/>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6" name="Footer Placeholder 5">
            <a:extLst>
              <a:ext uri="{FF2B5EF4-FFF2-40B4-BE49-F238E27FC236}">
                <a16:creationId xmlns:a16="http://schemas.microsoft.com/office/drawing/2014/main" id="{C1098020-45F6-92CA-3402-A9E2FDE8DB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E6E669-2FF6-F214-E873-5E09F55558F0}"/>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232328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B073-6B4F-CCF4-7CD9-6CDEC53E91B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FC70C4-B87D-53B1-8070-465490342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BFB44-0303-DA19-7089-0E51E67E5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6E0A4-C841-187F-CEF7-56A537AA5A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D9FEC-1A99-8D54-87A4-E2B8542C55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2201BF-6A9A-853E-4274-E1DA3615E001}"/>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8" name="Footer Placeholder 7">
            <a:extLst>
              <a:ext uri="{FF2B5EF4-FFF2-40B4-BE49-F238E27FC236}">
                <a16:creationId xmlns:a16="http://schemas.microsoft.com/office/drawing/2014/main" id="{3ADE192D-7758-2412-E09D-665801A949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17E207-1636-C0B2-A249-2C2DD7A7296A}"/>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78773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7CF7-B4D5-BB4F-777C-DA4323668F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836EA4-EBA8-6897-4E83-CE1DF0AAA1C7}"/>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4" name="Footer Placeholder 3">
            <a:extLst>
              <a:ext uri="{FF2B5EF4-FFF2-40B4-BE49-F238E27FC236}">
                <a16:creationId xmlns:a16="http://schemas.microsoft.com/office/drawing/2014/main" id="{5B0C52C6-89B6-B087-5956-2B9AA04419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ADE697-336B-3C1E-894B-00A4A1FD2438}"/>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3809702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4FE4C-3790-06A2-525C-677949443AB7}"/>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3" name="Footer Placeholder 2">
            <a:extLst>
              <a:ext uri="{FF2B5EF4-FFF2-40B4-BE49-F238E27FC236}">
                <a16:creationId xmlns:a16="http://schemas.microsoft.com/office/drawing/2014/main" id="{7141DE01-09B2-D61E-4544-F3727A64EE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22641F-270A-C6FD-21A7-16D9DF00A5E9}"/>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4084150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1F7-64DA-8D3C-7247-4E7B769B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F2621B-36D7-A269-A934-F5F6948D65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2AEF13-8EC5-8556-E3E8-8A4A80657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9857DE-7783-2366-7D7D-7C9589AD8D21}"/>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6" name="Footer Placeholder 5">
            <a:extLst>
              <a:ext uri="{FF2B5EF4-FFF2-40B4-BE49-F238E27FC236}">
                <a16:creationId xmlns:a16="http://schemas.microsoft.com/office/drawing/2014/main" id="{F23296D5-A33A-3FDD-DD42-E18790CB1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D7CE8C-F44E-2D04-DC95-2C77DF169F41}"/>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425674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0CD7-2C76-9405-B40E-B629879C5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4B5D42-4573-9E5B-2EBE-DA0C43B97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08A093-AD3D-722C-FB98-A4A6A51AF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66252-F478-789C-C560-39BB1494637E}"/>
              </a:ext>
            </a:extLst>
          </p:cNvPr>
          <p:cNvSpPr>
            <a:spLocks noGrp="1"/>
          </p:cNvSpPr>
          <p:nvPr>
            <p:ph type="dt" sz="half" idx="10"/>
          </p:nvPr>
        </p:nvSpPr>
        <p:spPr/>
        <p:txBody>
          <a:bodyPr/>
          <a:lstStyle/>
          <a:p>
            <a:fld id="{A20158E6-2BBF-404D-9C51-092B8D370A34}" type="datetimeFigureOut">
              <a:rPr lang="en-IN" smtClean="0"/>
              <a:t>05-03-2024</a:t>
            </a:fld>
            <a:endParaRPr lang="en-IN"/>
          </a:p>
        </p:txBody>
      </p:sp>
      <p:sp>
        <p:nvSpPr>
          <p:cNvPr id="6" name="Footer Placeholder 5">
            <a:extLst>
              <a:ext uri="{FF2B5EF4-FFF2-40B4-BE49-F238E27FC236}">
                <a16:creationId xmlns:a16="http://schemas.microsoft.com/office/drawing/2014/main" id="{BDA79C95-9DDF-2FF0-450B-17F862DAAA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AD1AF1-0D08-6429-74C3-0EAC385EDE39}"/>
              </a:ext>
            </a:extLst>
          </p:cNvPr>
          <p:cNvSpPr>
            <a:spLocks noGrp="1"/>
          </p:cNvSpPr>
          <p:nvPr>
            <p:ph type="sldNum" sz="quarter" idx="12"/>
          </p:nvPr>
        </p:nvSpPr>
        <p:spPr/>
        <p:txBody>
          <a:bodyPr/>
          <a:lstStyle/>
          <a:p>
            <a:fld id="{D38B3352-1291-4231-B241-2A1FDFBEC309}" type="slidenum">
              <a:rPr lang="en-IN" smtClean="0"/>
              <a:t>‹#›</a:t>
            </a:fld>
            <a:endParaRPr lang="en-IN"/>
          </a:p>
        </p:txBody>
      </p:sp>
    </p:spTree>
    <p:extLst>
      <p:ext uri="{BB962C8B-B14F-4D97-AF65-F5344CB8AC3E}">
        <p14:creationId xmlns:p14="http://schemas.microsoft.com/office/powerpoint/2010/main" val="259701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C5118-FF84-6AF7-4F5C-CD1D9BD07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091C1A-D265-E932-E862-5ADF7DF2E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2D80B9-A3F3-5864-F828-DB5C02413A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158E6-2BBF-404D-9C51-092B8D370A34}" type="datetimeFigureOut">
              <a:rPr lang="en-IN" smtClean="0"/>
              <a:t>05-03-2024</a:t>
            </a:fld>
            <a:endParaRPr lang="en-IN"/>
          </a:p>
        </p:txBody>
      </p:sp>
      <p:sp>
        <p:nvSpPr>
          <p:cNvPr id="5" name="Footer Placeholder 4">
            <a:extLst>
              <a:ext uri="{FF2B5EF4-FFF2-40B4-BE49-F238E27FC236}">
                <a16:creationId xmlns:a16="http://schemas.microsoft.com/office/drawing/2014/main" id="{1F1D6FCA-8102-81D9-248F-D6A8F737C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FD7137-1661-EE06-317B-344B078EF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B3352-1291-4231-B241-2A1FDFBEC309}" type="slidenum">
              <a:rPr lang="en-IN" smtClean="0"/>
              <a:t>‹#›</a:t>
            </a:fld>
            <a:endParaRPr lang="en-IN"/>
          </a:p>
        </p:txBody>
      </p:sp>
    </p:spTree>
    <p:extLst>
      <p:ext uri="{BB962C8B-B14F-4D97-AF65-F5344CB8AC3E}">
        <p14:creationId xmlns:p14="http://schemas.microsoft.com/office/powerpoint/2010/main" val="403151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hyperlink" Target="https://www.investopedia.com/terms/h/hash.asp" TargetMode="External"/><Relationship Id="rId1" Type="http://schemas.openxmlformats.org/officeDocument/2006/relationships/slideLayout" Target="../slideLayouts/slideLayout2.xml"/><Relationship Id="rId4" Type="http://schemas.openxmlformats.org/officeDocument/2006/relationships/hyperlink" Target="https://www.investopedia.com/terms/m/merkle-tree.asp"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E1258-39C6-262E-D8F7-C183CA3C2E8A}"/>
              </a:ext>
            </a:extLst>
          </p:cNvPr>
          <p:cNvSpPr>
            <a:spLocks noGrp="1"/>
          </p:cNvSpPr>
          <p:nvPr>
            <p:ph type="ctrTitle"/>
          </p:nvPr>
        </p:nvSpPr>
        <p:spPr/>
        <p:txBody>
          <a:bodyPr>
            <a:normAutofit fontScale="90000"/>
          </a:bodyPr>
          <a:lstStyle/>
          <a:p>
            <a:r>
              <a:rPr lang="en-US" dirty="0"/>
              <a:t>BCSE401L: Internet of Things</a:t>
            </a:r>
            <a:br>
              <a:rPr lang="en-US" dirty="0"/>
            </a:br>
            <a:r>
              <a:rPr lang="en-US" dirty="0"/>
              <a:t>Module-4: Privacy and Security of Things Data</a:t>
            </a:r>
            <a:endParaRPr lang="en-IN" dirty="0"/>
          </a:p>
        </p:txBody>
      </p:sp>
      <p:sp>
        <p:nvSpPr>
          <p:cNvPr id="3" name="Subtitle 2">
            <a:extLst>
              <a:ext uri="{FF2B5EF4-FFF2-40B4-BE49-F238E27FC236}">
                <a16:creationId xmlns:a16="http://schemas.microsoft.com/office/drawing/2014/main" id="{9B5031DB-5F24-313D-8961-572509F92BEB}"/>
              </a:ext>
            </a:extLst>
          </p:cNvPr>
          <p:cNvSpPr>
            <a:spLocks noGrp="1"/>
          </p:cNvSpPr>
          <p:nvPr>
            <p:ph type="subTitle" idx="1"/>
          </p:nvPr>
        </p:nvSpPr>
        <p:spPr/>
        <p:txBody>
          <a:bodyPr>
            <a:normAutofit lnSpcReduction="10000"/>
          </a:bodyPr>
          <a:lstStyle/>
          <a:p>
            <a:r>
              <a:rPr lang="en-US" dirty="0"/>
              <a:t>Dr. Anisha Natarajan</a:t>
            </a:r>
          </a:p>
          <a:p>
            <a:r>
              <a:rPr lang="en-US" dirty="0"/>
              <a:t>Assistant Professor</a:t>
            </a:r>
          </a:p>
          <a:p>
            <a:r>
              <a:rPr lang="en-US" dirty="0"/>
              <a:t>School of Electronics Engineering</a:t>
            </a:r>
          </a:p>
          <a:p>
            <a:r>
              <a:rPr lang="en-US" dirty="0"/>
              <a:t>anisha.natarajan@vit.ac.in</a:t>
            </a:r>
          </a:p>
          <a:p>
            <a:endParaRPr lang="en-IN" dirty="0"/>
          </a:p>
        </p:txBody>
      </p:sp>
    </p:spTree>
    <p:extLst>
      <p:ext uri="{BB962C8B-B14F-4D97-AF65-F5344CB8AC3E}">
        <p14:creationId xmlns:p14="http://schemas.microsoft.com/office/powerpoint/2010/main" val="102805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C8DF-984A-30A1-23BF-D4D61CEC06E5}"/>
              </a:ext>
            </a:extLst>
          </p:cNvPr>
          <p:cNvSpPr>
            <a:spLocks noGrp="1"/>
          </p:cNvSpPr>
          <p:nvPr>
            <p:ph type="title"/>
          </p:nvPr>
        </p:nvSpPr>
        <p:spPr>
          <a:xfrm>
            <a:off x="838200" y="365125"/>
            <a:ext cx="10515600" cy="659003"/>
          </a:xfrm>
        </p:spPr>
        <p:txBody>
          <a:bodyPr>
            <a:normAutofit fontScale="90000"/>
          </a:bodyPr>
          <a:lstStyle/>
          <a:p>
            <a:r>
              <a:rPr lang="en-US" dirty="0"/>
              <a:t>Another example of k-anonymity</a:t>
            </a:r>
            <a:endParaRPr lang="en-IN" dirty="0"/>
          </a:p>
        </p:txBody>
      </p:sp>
      <p:pic>
        <p:nvPicPr>
          <p:cNvPr id="5" name="Content Placeholder 4">
            <a:extLst>
              <a:ext uri="{FF2B5EF4-FFF2-40B4-BE49-F238E27FC236}">
                <a16:creationId xmlns:a16="http://schemas.microsoft.com/office/drawing/2014/main" id="{351E45B5-481B-6E12-1595-A29098872DEA}"/>
              </a:ext>
            </a:extLst>
          </p:cNvPr>
          <p:cNvPicPr>
            <a:picLocks noGrp="1" noChangeAspect="1"/>
          </p:cNvPicPr>
          <p:nvPr>
            <p:ph idx="1"/>
          </p:nvPr>
        </p:nvPicPr>
        <p:blipFill>
          <a:blip r:embed="rId2"/>
          <a:stretch>
            <a:fillRect/>
          </a:stretch>
        </p:blipFill>
        <p:spPr>
          <a:xfrm>
            <a:off x="381357" y="1092708"/>
            <a:ext cx="11267860" cy="4672584"/>
          </a:xfrm>
        </p:spPr>
      </p:pic>
    </p:spTree>
    <p:extLst>
      <p:ext uri="{BB962C8B-B14F-4D97-AF65-F5344CB8AC3E}">
        <p14:creationId xmlns:p14="http://schemas.microsoft.com/office/powerpoint/2010/main" val="302030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9336-A813-A2BE-2C9F-030347DBA820}"/>
              </a:ext>
            </a:extLst>
          </p:cNvPr>
          <p:cNvSpPr>
            <a:spLocks noGrp="1"/>
          </p:cNvSpPr>
          <p:nvPr>
            <p:ph type="title"/>
          </p:nvPr>
        </p:nvSpPr>
        <p:spPr>
          <a:xfrm>
            <a:off x="838200" y="365125"/>
            <a:ext cx="10515600" cy="869315"/>
          </a:xfrm>
        </p:spPr>
        <p:txBody>
          <a:bodyPr>
            <a:normAutofit/>
          </a:bodyPr>
          <a:lstStyle/>
          <a:p>
            <a:r>
              <a:rPr lang="en-US" b="1" dirty="0">
                <a:solidFill>
                  <a:srgbClr val="FF0000"/>
                </a:solidFill>
              </a:rPr>
              <a:t>Homogeneity Attack: </a:t>
            </a:r>
            <a:endParaRPr lang="en-IN" b="1" dirty="0">
              <a:solidFill>
                <a:srgbClr val="FF0000"/>
              </a:solidFill>
            </a:endParaRPr>
          </a:p>
        </p:txBody>
      </p:sp>
      <p:sp>
        <p:nvSpPr>
          <p:cNvPr id="3" name="Content Placeholder 2">
            <a:extLst>
              <a:ext uri="{FF2B5EF4-FFF2-40B4-BE49-F238E27FC236}">
                <a16:creationId xmlns:a16="http://schemas.microsoft.com/office/drawing/2014/main" id="{A22F1CC5-72C9-239D-4020-F3E764707BFA}"/>
              </a:ext>
            </a:extLst>
          </p:cNvPr>
          <p:cNvSpPr>
            <a:spLocks noGrp="1"/>
          </p:cNvSpPr>
          <p:nvPr>
            <p:ph idx="1"/>
          </p:nvPr>
        </p:nvSpPr>
        <p:spPr>
          <a:xfrm>
            <a:off x="838200" y="1234440"/>
            <a:ext cx="10515600" cy="5486400"/>
          </a:xfrm>
        </p:spPr>
        <p:txBody>
          <a:bodyPr>
            <a:normAutofit/>
          </a:bodyPr>
          <a:lstStyle/>
          <a:p>
            <a:r>
              <a:rPr lang="en-US" dirty="0"/>
              <a:t>Alice and Bob are antagonistic neighbors. </a:t>
            </a:r>
          </a:p>
          <a:p>
            <a:r>
              <a:rPr lang="en-US" dirty="0"/>
              <a:t>One day Bob falls ill and is taken by ambulance to the hospital.</a:t>
            </a:r>
          </a:p>
          <a:p>
            <a:r>
              <a:rPr lang="en-US" dirty="0"/>
              <a:t> Having seen the ambulance, Alice sets out to discover what disease Bob is suffering from. </a:t>
            </a:r>
          </a:p>
          <a:p>
            <a:r>
              <a:rPr lang="en-US" dirty="0"/>
              <a:t>Alice discovers the 4-anonymous table of current inpatient records published by the hospital (Figure 2), and so she knows that one of the records in this table contains Bob’s data. </a:t>
            </a:r>
          </a:p>
          <a:p>
            <a:r>
              <a:rPr lang="en-US" dirty="0"/>
              <a:t>Since Alice is Bob’s neighbor, she knows that Bob is a 31-year-old American male who lives in the zip code 13053. </a:t>
            </a:r>
          </a:p>
          <a:p>
            <a:r>
              <a:rPr lang="en-US" dirty="0"/>
              <a:t>Therefore, Alice knows that Bob’s record number is 9,10,11, or 12.</a:t>
            </a:r>
          </a:p>
          <a:p>
            <a:r>
              <a:rPr lang="en-US" dirty="0"/>
              <a:t>Now, all of those patients have the same medical condition (cancer), and so Alice concludes that Bob has cancer</a:t>
            </a:r>
            <a:endParaRPr lang="en-IN" dirty="0"/>
          </a:p>
        </p:txBody>
      </p:sp>
    </p:spTree>
    <p:extLst>
      <p:ext uri="{BB962C8B-B14F-4D97-AF65-F5344CB8AC3E}">
        <p14:creationId xmlns:p14="http://schemas.microsoft.com/office/powerpoint/2010/main" val="380755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E0D4-CD87-F3A0-20C3-C1CFE2B5AEF9}"/>
              </a:ext>
            </a:extLst>
          </p:cNvPr>
          <p:cNvSpPr>
            <a:spLocks noGrp="1"/>
          </p:cNvSpPr>
          <p:nvPr>
            <p:ph type="title"/>
          </p:nvPr>
        </p:nvSpPr>
        <p:spPr>
          <a:xfrm>
            <a:off x="838200" y="365125"/>
            <a:ext cx="10515600" cy="466979"/>
          </a:xfrm>
        </p:spPr>
        <p:txBody>
          <a:bodyPr>
            <a:normAutofit fontScale="90000"/>
          </a:bodyPr>
          <a:lstStyle/>
          <a:p>
            <a:r>
              <a:rPr lang="en-IN" b="1" dirty="0">
                <a:solidFill>
                  <a:srgbClr val="FF0000"/>
                </a:solidFill>
              </a:rPr>
              <a:t>Background Knowledge Attack</a:t>
            </a:r>
            <a:r>
              <a:rPr lang="en-IN" dirty="0"/>
              <a:t>: </a:t>
            </a:r>
          </a:p>
        </p:txBody>
      </p:sp>
      <p:sp>
        <p:nvSpPr>
          <p:cNvPr id="3" name="Content Placeholder 2">
            <a:extLst>
              <a:ext uri="{FF2B5EF4-FFF2-40B4-BE49-F238E27FC236}">
                <a16:creationId xmlns:a16="http://schemas.microsoft.com/office/drawing/2014/main" id="{FA4D9A6E-3966-7A6E-BF41-3FBCFC22CE6B}"/>
              </a:ext>
            </a:extLst>
          </p:cNvPr>
          <p:cNvSpPr>
            <a:spLocks noGrp="1"/>
          </p:cNvSpPr>
          <p:nvPr>
            <p:ph idx="1"/>
          </p:nvPr>
        </p:nvSpPr>
        <p:spPr>
          <a:xfrm>
            <a:off x="838200" y="914400"/>
            <a:ext cx="10515600" cy="5815584"/>
          </a:xfrm>
        </p:spPr>
        <p:txBody>
          <a:bodyPr>
            <a:normAutofit/>
          </a:bodyPr>
          <a:lstStyle/>
          <a:p>
            <a:r>
              <a:rPr lang="en-US" dirty="0"/>
              <a:t>Alice has a pen friend named Umeko who is admitted to the same hospital as Bob, and whose patient records also appear in the table shown in Figure 2. </a:t>
            </a:r>
          </a:p>
          <a:p>
            <a:r>
              <a:rPr lang="en-US" dirty="0"/>
              <a:t>Alice knows that Umeko is a 21 year old Japanese female who currently lives in zip code 13068.</a:t>
            </a:r>
          </a:p>
          <a:p>
            <a:r>
              <a:rPr lang="en-US" dirty="0"/>
              <a:t>Based on this information, Alice learns that Umeko’s information is contained in record number 1,2,3, or 4. </a:t>
            </a:r>
          </a:p>
          <a:p>
            <a:r>
              <a:rPr lang="en-US" dirty="0"/>
              <a:t>Without additional information, Alice is not sure whether Umeko caught a virus or has heart disease. </a:t>
            </a:r>
          </a:p>
          <a:p>
            <a:r>
              <a:rPr lang="en-US" dirty="0"/>
              <a:t>However, it is well known that Japanese have an extremely low incidence of heart disease. </a:t>
            </a:r>
          </a:p>
          <a:p>
            <a:r>
              <a:rPr lang="en-US" dirty="0"/>
              <a:t>Therefore Alice concludes with near certainty that Umeko has a viral infection.</a:t>
            </a:r>
            <a:endParaRPr lang="en-IN" dirty="0"/>
          </a:p>
        </p:txBody>
      </p:sp>
    </p:spTree>
    <p:extLst>
      <p:ext uri="{BB962C8B-B14F-4D97-AF65-F5344CB8AC3E}">
        <p14:creationId xmlns:p14="http://schemas.microsoft.com/office/powerpoint/2010/main" val="203200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E511-6E21-42C9-CFAB-FD515B421CE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3CE0A93-D389-B075-6858-0175262351CF}"/>
              </a:ext>
            </a:extLst>
          </p:cNvPr>
          <p:cNvSpPr>
            <a:spLocks noGrp="1"/>
          </p:cNvSpPr>
          <p:nvPr>
            <p:ph idx="1"/>
          </p:nvPr>
        </p:nvSpPr>
        <p:spPr/>
        <p:txBody>
          <a:bodyPr/>
          <a:lstStyle/>
          <a:p>
            <a:r>
              <a:rPr lang="en-US" dirty="0"/>
              <a:t>k-Anonymity can create groups that leak information due to lack of diversity in the sensitive attribute.</a:t>
            </a:r>
          </a:p>
          <a:p>
            <a:r>
              <a:rPr lang="en-US" dirty="0"/>
              <a:t>k-Anonymity does not protect against attacks based on background knowledge.</a:t>
            </a:r>
          </a:p>
          <a:p>
            <a:endParaRPr lang="en-IN" dirty="0"/>
          </a:p>
        </p:txBody>
      </p:sp>
    </p:spTree>
    <p:extLst>
      <p:ext uri="{BB962C8B-B14F-4D97-AF65-F5344CB8AC3E}">
        <p14:creationId xmlns:p14="http://schemas.microsoft.com/office/powerpoint/2010/main" val="300044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FD3-3840-5B0F-635D-B36E455FA657}"/>
              </a:ext>
            </a:extLst>
          </p:cNvPr>
          <p:cNvSpPr>
            <a:spLocks noGrp="1"/>
          </p:cNvSpPr>
          <p:nvPr>
            <p:ph type="title"/>
          </p:nvPr>
        </p:nvSpPr>
        <p:spPr>
          <a:xfrm>
            <a:off x="838200" y="223202"/>
            <a:ext cx="10515600" cy="457835"/>
          </a:xfrm>
        </p:spPr>
        <p:txBody>
          <a:bodyPr>
            <a:normAutofit fontScale="90000"/>
          </a:bodyPr>
          <a:lstStyle/>
          <a:p>
            <a:r>
              <a:rPr lang="en-US" b="1" dirty="0"/>
              <a:t>Privacy using l-diversity</a:t>
            </a:r>
            <a:endParaRPr lang="en-IN" b="1" dirty="0"/>
          </a:p>
        </p:txBody>
      </p:sp>
      <p:pic>
        <p:nvPicPr>
          <p:cNvPr id="9" name="Content Placeholder 8">
            <a:extLst>
              <a:ext uri="{FF2B5EF4-FFF2-40B4-BE49-F238E27FC236}">
                <a16:creationId xmlns:a16="http://schemas.microsoft.com/office/drawing/2014/main" id="{4ABEF84C-A015-2D17-8A87-275DB0D7918F}"/>
              </a:ext>
            </a:extLst>
          </p:cNvPr>
          <p:cNvPicPr>
            <a:picLocks noGrp="1" noChangeAspect="1"/>
          </p:cNvPicPr>
          <p:nvPr>
            <p:ph idx="1"/>
          </p:nvPr>
        </p:nvPicPr>
        <p:blipFill>
          <a:blip r:embed="rId2"/>
          <a:stretch>
            <a:fillRect/>
          </a:stretch>
        </p:blipFill>
        <p:spPr>
          <a:xfrm>
            <a:off x="2506218" y="3791557"/>
            <a:ext cx="6189170" cy="2574195"/>
          </a:xfrm>
        </p:spPr>
      </p:pic>
      <p:pic>
        <p:nvPicPr>
          <p:cNvPr id="5" name="Picture 4">
            <a:extLst>
              <a:ext uri="{FF2B5EF4-FFF2-40B4-BE49-F238E27FC236}">
                <a16:creationId xmlns:a16="http://schemas.microsoft.com/office/drawing/2014/main" id="{A660A7BA-3F22-6682-7EE1-3A5A1F0E3F9E}"/>
              </a:ext>
            </a:extLst>
          </p:cNvPr>
          <p:cNvPicPr>
            <a:picLocks noChangeAspect="1"/>
          </p:cNvPicPr>
          <p:nvPr/>
        </p:nvPicPr>
        <p:blipFill>
          <a:blip r:embed="rId3"/>
          <a:stretch>
            <a:fillRect/>
          </a:stretch>
        </p:blipFill>
        <p:spPr>
          <a:xfrm>
            <a:off x="1730502" y="681037"/>
            <a:ext cx="8172450" cy="3110520"/>
          </a:xfrm>
          <a:prstGeom prst="rect">
            <a:avLst/>
          </a:prstGeom>
        </p:spPr>
      </p:pic>
    </p:spTree>
    <p:extLst>
      <p:ext uri="{BB962C8B-B14F-4D97-AF65-F5344CB8AC3E}">
        <p14:creationId xmlns:p14="http://schemas.microsoft.com/office/powerpoint/2010/main" val="9045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C90B-BA5B-AB3D-F8B5-59796FDD5DBC}"/>
              </a:ext>
            </a:extLst>
          </p:cNvPr>
          <p:cNvSpPr>
            <a:spLocks noGrp="1"/>
          </p:cNvSpPr>
          <p:nvPr>
            <p:ph type="title"/>
          </p:nvPr>
        </p:nvSpPr>
        <p:spPr>
          <a:xfrm>
            <a:off x="838200" y="365125"/>
            <a:ext cx="10515600" cy="659003"/>
          </a:xfrm>
        </p:spPr>
        <p:txBody>
          <a:bodyPr>
            <a:normAutofit fontScale="90000"/>
          </a:bodyPr>
          <a:lstStyle/>
          <a:p>
            <a:r>
              <a:rPr lang="en-US" b="1" dirty="0"/>
              <a:t>Privacy using l-diversity</a:t>
            </a:r>
            <a:endParaRPr lang="en-IN" dirty="0"/>
          </a:p>
        </p:txBody>
      </p:sp>
      <p:sp>
        <p:nvSpPr>
          <p:cNvPr id="3" name="Content Placeholder 2">
            <a:extLst>
              <a:ext uri="{FF2B5EF4-FFF2-40B4-BE49-F238E27FC236}">
                <a16:creationId xmlns:a16="http://schemas.microsoft.com/office/drawing/2014/main" id="{D82EB79C-A3F4-122E-C0FC-FDDE57438711}"/>
              </a:ext>
            </a:extLst>
          </p:cNvPr>
          <p:cNvSpPr>
            <a:spLocks noGrp="1"/>
          </p:cNvSpPr>
          <p:nvPr>
            <p:ph idx="1"/>
          </p:nvPr>
        </p:nvSpPr>
        <p:spPr>
          <a:xfrm>
            <a:off x="838200" y="1024128"/>
            <a:ext cx="10515600" cy="5152835"/>
          </a:xfrm>
        </p:spPr>
        <p:txBody>
          <a:bodyPr>
            <a:normAutofit fontScale="92500"/>
          </a:bodyPr>
          <a:lstStyle/>
          <a:p>
            <a:pPr algn="just"/>
            <a:r>
              <a:rPr lang="en-US" dirty="0"/>
              <a:t>If a block contains at-least l different sensitive attributes, then it is called l-diverse. If every block of the table is l-diverse, so is the table. Let us consider the dataset of Table 8.3. The 3-diverse anonymized table is in Table 8.4.</a:t>
            </a:r>
            <a:endParaRPr lang="en-IN" dirty="0"/>
          </a:p>
          <a:p>
            <a:pPr algn="just"/>
            <a:r>
              <a:rPr lang="en-US" dirty="0"/>
              <a:t>In each block, there are 3 records and at least 3 different sensitive attributes, namely, stomach, heart, and flu. </a:t>
            </a:r>
          </a:p>
          <a:p>
            <a:pPr algn="just"/>
            <a:r>
              <a:rPr lang="en-US" dirty="0"/>
              <a:t>Notably, these two numbers can be different but they must have at least 3 different sensitive attributes.</a:t>
            </a:r>
          </a:p>
          <a:p>
            <a:pPr algn="just"/>
            <a:r>
              <a:rPr lang="en-US" dirty="0"/>
              <a:t>Now, the malicious user needs at least l − 1 = 2 pieces of prior knowledge to discard two records in each block. In k-anonymity, we need just 1 piece of prior knowledge to obtain the sensitive attribute of a person.</a:t>
            </a:r>
          </a:p>
          <a:p>
            <a:pPr algn="just"/>
            <a:r>
              <a:rPr lang="en-US" dirty="0"/>
              <a:t>Hence, l-diversity is a better anonymization technique than k-anonymity.</a:t>
            </a:r>
            <a:endParaRPr lang="en-IN" dirty="0"/>
          </a:p>
        </p:txBody>
      </p:sp>
    </p:spTree>
    <p:extLst>
      <p:ext uri="{BB962C8B-B14F-4D97-AF65-F5344CB8AC3E}">
        <p14:creationId xmlns:p14="http://schemas.microsoft.com/office/powerpoint/2010/main" val="422514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216C-61B3-86DD-C446-285347CF12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505DEC-616E-C336-9253-73540190099D}"/>
              </a:ext>
            </a:extLst>
          </p:cNvPr>
          <p:cNvSpPr>
            <a:spLocks noGrp="1"/>
          </p:cNvSpPr>
          <p:nvPr>
            <p:ph idx="1"/>
          </p:nvPr>
        </p:nvSpPr>
        <p:spPr/>
        <p:txBody>
          <a:bodyPr>
            <a:normAutofit/>
          </a:bodyPr>
          <a:lstStyle/>
          <a:p>
            <a:r>
              <a:rPr lang="en-US" dirty="0"/>
              <a:t>Drawbacks of l-diversity: </a:t>
            </a:r>
          </a:p>
          <a:p>
            <a:r>
              <a:rPr lang="en-US" dirty="0"/>
              <a:t>At times, it is difficult to achieve anonymity for some problems. </a:t>
            </a:r>
          </a:p>
          <a:p>
            <a:r>
              <a:rPr lang="en-US" dirty="0"/>
              <a:t>For example, there are only negative and positive test reports of disease. </a:t>
            </a:r>
          </a:p>
          <a:p>
            <a:r>
              <a:rPr lang="en-US" dirty="0"/>
              <a:t>These are the sensitive attributes and negative attributes dominate, say, 95% of 1000 records. </a:t>
            </a:r>
          </a:p>
          <a:p>
            <a:r>
              <a:rPr lang="en-US" dirty="0"/>
              <a:t>Most of the blocks contain both negative attributes using 2-diversity. </a:t>
            </a:r>
          </a:p>
          <a:p>
            <a:r>
              <a:rPr lang="en-US" dirty="0"/>
              <a:t>There can be at-most 5% × 1000 = 50 distinct 2-diverse blocks. </a:t>
            </a:r>
            <a:endParaRPr lang="en-IN" dirty="0"/>
          </a:p>
        </p:txBody>
      </p:sp>
    </p:spTree>
    <p:extLst>
      <p:ext uri="{BB962C8B-B14F-4D97-AF65-F5344CB8AC3E}">
        <p14:creationId xmlns:p14="http://schemas.microsoft.com/office/powerpoint/2010/main" val="3040522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9C41-2C42-374A-E6B2-46C632CAF162}"/>
              </a:ext>
            </a:extLst>
          </p:cNvPr>
          <p:cNvSpPr>
            <a:spLocks noGrp="1"/>
          </p:cNvSpPr>
          <p:nvPr>
            <p:ph type="title"/>
          </p:nvPr>
        </p:nvSpPr>
        <p:spPr>
          <a:xfrm>
            <a:off x="838200" y="227965"/>
            <a:ext cx="10515600" cy="640715"/>
          </a:xfrm>
        </p:spPr>
        <p:txBody>
          <a:bodyPr>
            <a:normAutofit fontScale="90000"/>
          </a:bodyPr>
          <a:lstStyle/>
          <a:p>
            <a:r>
              <a:rPr lang="en-US" b="1" dirty="0">
                <a:solidFill>
                  <a:srgbClr val="0070C0"/>
                </a:solidFill>
              </a:rPr>
              <a:t>Elliptic Curve Cryptography</a:t>
            </a:r>
            <a:endParaRPr lang="en-IN" b="1" dirty="0">
              <a:solidFill>
                <a:srgbClr val="0070C0"/>
              </a:solidFill>
            </a:endParaRPr>
          </a:p>
        </p:txBody>
      </p:sp>
      <p:sp>
        <p:nvSpPr>
          <p:cNvPr id="3" name="Content Placeholder 2">
            <a:extLst>
              <a:ext uri="{FF2B5EF4-FFF2-40B4-BE49-F238E27FC236}">
                <a16:creationId xmlns:a16="http://schemas.microsoft.com/office/drawing/2014/main" id="{B5C0E15F-AD24-F0D8-C0F8-11EC3BE6CAB8}"/>
              </a:ext>
            </a:extLst>
          </p:cNvPr>
          <p:cNvSpPr>
            <a:spLocks noGrp="1"/>
          </p:cNvSpPr>
          <p:nvPr>
            <p:ph idx="1"/>
          </p:nvPr>
        </p:nvSpPr>
        <p:spPr>
          <a:xfrm>
            <a:off x="838200" y="868680"/>
            <a:ext cx="10515600" cy="5308283"/>
          </a:xfrm>
        </p:spPr>
        <p:txBody>
          <a:bodyPr>
            <a:normAutofit fontScale="92500" lnSpcReduction="10000"/>
          </a:bodyPr>
          <a:lstStyle/>
          <a:p>
            <a:r>
              <a:rPr lang="en-US" dirty="0"/>
              <a:t>Earlier, we had a symmetric key cryptography, where only one key called</a:t>
            </a:r>
          </a:p>
          <a:p>
            <a:r>
              <a:rPr lang="en-US" dirty="0"/>
              <a:t>private key is used. </a:t>
            </a:r>
          </a:p>
          <a:p>
            <a:r>
              <a:rPr lang="en-US" dirty="0"/>
              <a:t>The sender and receiver exchange the private key. </a:t>
            </a:r>
          </a:p>
          <a:p>
            <a:r>
              <a:rPr lang="en-US" dirty="0"/>
              <a:t>This can be vulnerable since it can eavesdrop on the communication medium.</a:t>
            </a:r>
          </a:p>
          <a:p>
            <a:r>
              <a:rPr lang="en-US" dirty="0"/>
              <a:t>The solution is to use asymmetric key where two keys are used, namely, private and public keys. </a:t>
            </a:r>
          </a:p>
          <a:p>
            <a:r>
              <a:rPr lang="en-US" dirty="0"/>
              <a:t>The private key is like a password and is kept secretly with each party. </a:t>
            </a:r>
          </a:p>
          <a:p>
            <a:r>
              <a:rPr lang="en-US" dirty="0"/>
              <a:t>On the other hand, the public key is like an email id and is announced to the external world. </a:t>
            </a:r>
          </a:p>
          <a:p>
            <a:r>
              <a:rPr lang="en-US" dirty="0"/>
              <a:t>Public key cryptography was developed by Diffie and Hellman in 1976.</a:t>
            </a:r>
          </a:p>
          <a:p>
            <a:r>
              <a:rPr lang="en-US" dirty="0"/>
              <a:t>Public key cryptography is also called asymmetric key cryptography because it uses two keys: private and public. </a:t>
            </a:r>
            <a:endParaRPr lang="en-IN" dirty="0"/>
          </a:p>
        </p:txBody>
      </p:sp>
    </p:spTree>
    <p:extLst>
      <p:ext uri="{BB962C8B-B14F-4D97-AF65-F5344CB8AC3E}">
        <p14:creationId xmlns:p14="http://schemas.microsoft.com/office/powerpoint/2010/main" val="227419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0B5A-A973-3CD4-BD26-1D0DF5C6CB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74F77C-8872-1059-9AA3-3E9B0CBA2292}"/>
              </a:ext>
            </a:extLst>
          </p:cNvPr>
          <p:cNvSpPr>
            <a:spLocks noGrp="1"/>
          </p:cNvSpPr>
          <p:nvPr>
            <p:ph idx="1"/>
          </p:nvPr>
        </p:nvSpPr>
        <p:spPr/>
        <p:txBody>
          <a:bodyPr/>
          <a:lstStyle/>
          <a:p>
            <a:r>
              <a:rPr lang="en-US" dirty="0"/>
              <a:t>Elliptic Curve Cryptography (ECC) was developed by Neal </a:t>
            </a:r>
            <a:r>
              <a:rPr lang="en-US" dirty="0" err="1"/>
              <a:t>Koblitz</a:t>
            </a:r>
            <a:r>
              <a:rPr lang="en-US" dirty="0"/>
              <a:t> and</a:t>
            </a:r>
          </a:p>
          <a:p>
            <a:r>
              <a:rPr lang="en-US" dirty="0"/>
              <a:t>Victor Miller who had worked at IBM in 1985. </a:t>
            </a:r>
          </a:p>
          <a:p>
            <a:r>
              <a:rPr lang="en-US" dirty="0"/>
              <a:t>If the RSA algorithm uses 3072 bits public key, then the ECC algorithm uses only 256 bits public key for a comparable level of security. </a:t>
            </a:r>
          </a:p>
          <a:p>
            <a:r>
              <a:rPr lang="en-US" dirty="0"/>
              <a:t>ECC algorithm uses a smaller key size and hence suitable for IoT networks.</a:t>
            </a:r>
          </a:p>
          <a:p>
            <a:r>
              <a:rPr lang="en-US" dirty="0"/>
              <a:t>Notably, the elliptic curve has nothing to do with an ellipse.</a:t>
            </a:r>
            <a:endParaRPr lang="en-IN" dirty="0"/>
          </a:p>
        </p:txBody>
      </p:sp>
    </p:spTree>
    <p:extLst>
      <p:ext uri="{BB962C8B-B14F-4D97-AF65-F5344CB8AC3E}">
        <p14:creationId xmlns:p14="http://schemas.microsoft.com/office/powerpoint/2010/main" val="1251904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0033-E771-6F8F-B157-90029DF70F26}"/>
              </a:ext>
            </a:extLst>
          </p:cNvPr>
          <p:cNvSpPr>
            <a:spLocks noGrp="1"/>
          </p:cNvSpPr>
          <p:nvPr>
            <p:ph type="title"/>
          </p:nvPr>
        </p:nvSpPr>
        <p:spPr>
          <a:xfrm>
            <a:off x="838200" y="86677"/>
            <a:ext cx="10515600" cy="503555"/>
          </a:xfrm>
        </p:spPr>
        <p:txBody>
          <a:bodyPr>
            <a:normAutofit fontScale="90000"/>
          </a:bodyPr>
          <a:lstStyle/>
          <a:p>
            <a:r>
              <a:rPr lang="en-US" dirty="0"/>
              <a:t>ECC over Real Numbers</a:t>
            </a:r>
            <a:endParaRPr lang="en-IN" dirty="0"/>
          </a:p>
        </p:txBody>
      </p:sp>
      <p:sp>
        <p:nvSpPr>
          <p:cNvPr id="3" name="Content Placeholder 2">
            <a:extLst>
              <a:ext uri="{FF2B5EF4-FFF2-40B4-BE49-F238E27FC236}">
                <a16:creationId xmlns:a16="http://schemas.microsoft.com/office/drawing/2014/main" id="{498EE265-376F-2497-064A-D253AD797F3F}"/>
              </a:ext>
            </a:extLst>
          </p:cNvPr>
          <p:cNvSpPr>
            <a:spLocks noGrp="1"/>
          </p:cNvSpPr>
          <p:nvPr>
            <p:ph idx="1"/>
          </p:nvPr>
        </p:nvSpPr>
        <p:spPr>
          <a:xfrm>
            <a:off x="838200" y="2419985"/>
            <a:ext cx="10515600" cy="4351338"/>
          </a:xfrm>
        </p:spPr>
        <p:txBody>
          <a:bodyPr>
            <a:normAutofit lnSpcReduction="10000"/>
          </a:bodyPr>
          <a:lstStyle/>
          <a:p>
            <a:r>
              <a:rPr lang="en-US" dirty="0"/>
              <a:t>ECC uses </a:t>
            </a:r>
            <a:r>
              <a:rPr lang="en-US" i="1" dirty="0">
                <a:solidFill>
                  <a:srgbClr val="FF0000"/>
                </a:solidFill>
              </a:rPr>
              <a:t>trapdoor or one way function</a:t>
            </a:r>
            <a:r>
              <a:rPr lang="en-US" dirty="0"/>
              <a:t>. That is, given the public key it is difficult to derive the private key. Public and private keys are generated using points of an elliptic curve. The curve is parametrized by </a:t>
            </a:r>
          </a:p>
          <a:p>
            <a:r>
              <a:rPr lang="en-US" dirty="0"/>
              <a:t>Note that, a and b are the parameters of the elliptic curve. Figure 8.1 shows the elliptic curves for different values of the parameters. Here, pr imposes the maximum limits along the x and y axes. pr is a prime number and used in the elliptic curve over a finite field. nr is a cyclic group and this many times operations are repeated to get a private key. g is the generator or base point on the elliptic curve. This is used to compute other points on the curve.</a:t>
            </a:r>
            <a:endParaRPr lang="en-IN" dirty="0"/>
          </a:p>
        </p:txBody>
      </p:sp>
      <p:pic>
        <p:nvPicPr>
          <p:cNvPr id="5" name="Picture 4">
            <a:extLst>
              <a:ext uri="{FF2B5EF4-FFF2-40B4-BE49-F238E27FC236}">
                <a16:creationId xmlns:a16="http://schemas.microsoft.com/office/drawing/2014/main" id="{4134DD8A-18C4-4D6D-8D87-B68595525E35}"/>
              </a:ext>
            </a:extLst>
          </p:cNvPr>
          <p:cNvPicPr>
            <a:picLocks noChangeAspect="1"/>
          </p:cNvPicPr>
          <p:nvPr/>
        </p:nvPicPr>
        <p:blipFill>
          <a:blip r:embed="rId2"/>
          <a:stretch>
            <a:fillRect/>
          </a:stretch>
        </p:blipFill>
        <p:spPr>
          <a:xfrm>
            <a:off x="1611249" y="3456431"/>
            <a:ext cx="2038350" cy="409575"/>
          </a:xfrm>
          <a:prstGeom prst="rect">
            <a:avLst/>
          </a:prstGeom>
        </p:spPr>
      </p:pic>
      <p:pic>
        <p:nvPicPr>
          <p:cNvPr id="7" name="Picture 6">
            <a:extLst>
              <a:ext uri="{FF2B5EF4-FFF2-40B4-BE49-F238E27FC236}">
                <a16:creationId xmlns:a16="http://schemas.microsoft.com/office/drawing/2014/main" id="{EB4D3E7A-A00F-7CBF-6246-60D4D2D453A2}"/>
              </a:ext>
            </a:extLst>
          </p:cNvPr>
          <p:cNvPicPr>
            <a:picLocks noChangeAspect="1"/>
          </p:cNvPicPr>
          <p:nvPr/>
        </p:nvPicPr>
        <p:blipFill>
          <a:blip r:embed="rId3"/>
          <a:stretch>
            <a:fillRect/>
          </a:stretch>
        </p:blipFill>
        <p:spPr>
          <a:xfrm>
            <a:off x="1169099" y="624591"/>
            <a:ext cx="8916734" cy="1761035"/>
          </a:xfrm>
          <a:prstGeom prst="rect">
            <a:avLst/>
          </a:prstGeom>
        </p:spPr>
      </p:pic>
    </p:spTree>
    <p:extLst>
      <p:ext uri="{BB962C8B-B14F-4D97-AF65-F5344CB8AC3E}">
        <p14:creationId xmlns:p14="http://schemas.microsoft.com/office/powerpoint/2010/main" val="380159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A9D9-4F39-818F-E26E-35F13B28D38E}"/>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5219DCF-12B4-8941-A292-16893FD6B3C4}"/>
              </a:ext>
            </a:extLst>
          </p:cNvPr>
          <p:cNvSpPr>
            <a:spLocks noGrp="1"/>
          </p:cNvSpPr>
          <p:nvPr>
            <p:ph idx="1"/>
          </p:nvPr>
        </p:nvSpPr>
        <p:spPr/>
        <p:txBody>
          <a:bodyPr>
            <a:normAutofit fontScale="92500" lnSpcReduction="10000"/>
          </a:bodyPr>
          <a:lstStyle/>
          <a:p>
            <a:r>
              <a:rPr lang="en-US" dirty="0"/>
              <a:t>Several devices communicate among themselves in an IoT network. </a:t>
            </a:r>
          </a:p>
          <a:p>
            <a:r>
              <a:rPr lang="en-US" dirty="0"/>
              <a:t>Nobody likes it if everyone knows our private data. </a:t>
            </a:r>
          </a:p>
          <a:p>
            <a:r>
              <a:rPr lang="en-US" dirty="0"/>
              <a:t>Therefore, things data needs to be anonymized before storing that in a hospital, bank,  or government organization.</a:t>
            </a:r>
          </a:p>
          <a:p>
            <a:r>
              <a:rPr lang="en-US" dirty="0"/>
              <a:t>This ensures prevention from unauthorized manipulation even if illegitimate persons get hold of it. </a:t>
            </a:r>
          </a:p>
          <a:p>
            <a:r>
              <a:rPr lang="en-US" dirty="0"/>
              <a:t>There are several other examples of IoT applications like smart grid, smart manufacturing, smart transportation, and smart parking where there is a need to anonymize and secure the things data.</a:t>
            </a:r>
          </a:p>
          <a:p>
            <a:r>
              <a:rPr lang="en-US" dirty="0"/>
              <a:t>In particular, the chapter discusses </a:t>
            </a:r>
            <a:r>
              <a:rPr lang="en-US" b="1" dirty="0">
                <a:solidFill>
                  <a:srgbClr val="FF0000"/>
                </a:solidFill>
              </a:rPr>
              <a:t>data privacy, elliptic curve cryptography (ECC), and blockchain technology.</a:t>
            </a:r>
          </a:p>
          <a:p>
            <a:endParaRPr lang="en-IN" dirty="0"/>
          </a:p>
        </p:txBody>
      </p:sp>
    </p:spTree>
    <p:extLst>
      <p:ext uri="{BB962C8B-B14F-4D97-AF65-F5344CB8AC3E}">
        <p14:creationId xmlns:p14="http://schemas.microsoft.com/office/powerpoint/2010/main" val="3610904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470F-1436-1F52-5971-C1530A2F8BD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D4C072-1078-48DC-9344-4216F1948D48}"/>
              </a:ext>
            </a:extLst>
          </p:cNvPr>
          <p:cNvPicPr>
            <a:picLocks noGrp="1" noChangeAspect="1"/>
          </p:cNvPicPr>
          <p:nvPr>
            <p:ph idx="1"/>
          </p:nvPr>
        </p:nvPicPr>
        <p:blipFill>
          <a:blip r:embed="rId2"/>
          <a:stretch>
            <a:fillRect/>
          </a:stretch>
        </p:blipFill>
        <p:spPr>
          <a:xfrm>
            <a:off x="2912824" y="521208"/>
            <a:ext cx="6179982" cy="5655755"/>
          </a:xfrm>
        </p:spPr>
      </p:pic>
    </p:spTree>
    <p:extLst>
      <p:ext uri="{BB962C8B-B14F-4D97-AF65-F5344CB8AC3E}">
        <p14:creationId xmlns:p14="http://schemas.microsoft.com/office/powerpoint/2010/main" val="351666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0F1F-4A09-9C29-17FC-EA97848A97B9}"/>
              </a:ext>
            </a:extLst>
          </p:cNvPr>
          <p:cNvSpPr>
            <a:spLocks noGrp="1"/>
          </p:cNvSpPr>
          <p:nvPr>
            <p:ph type="title"/>
          </p:nvPr>
        </p:nvSpPr>
        <p:spPr>
          <a:xfrm>
            <a:off x="838200" y="365125"/>
            <a:ext cx="10515600" cy="485267"/>
          </a:xfrm>
        </p:spPr>
        <p:txBody>
          <a:bodyPr>
            <a:normAutofit fontScale="90000"/>
          </a:bodyPr>
          <a:lstStyle/>
          <a:p>
            <a:r>
              <a:rPr lang="en-US" dirty="0"/>
              <a:t>Dot operations over real numbers</a:t>
            </a:r>
            <a:endParaRPr lang="en-IN" dirty="0"/>
          </a:p>
        </p:txBody>
      </p:sp>
      <p:sp>
        <p:nvSpPr>
          <p:cNvPr id="3" name="Content Placeholder 2">
            <a:extLst>
              <a:ext uri="{FF2B5EF4-FFF2-40B4-BE49-F238E27FC236}">
                <a16:creationId xmlns:a16="http://schemas.microsoft.com/office/drawing/2014/main" id="{04BE48D5-9EFE-5374-7C75-91646613782A}"/>
              </a:ext>
            </a:extLst>
          </p:cNvPr>
          <p:cNvSpPr>
            <a:spLocks noGrp="1"/>
          </p:cNvSpPr>
          <p:nvPr>
            <p:ph idx="1"/>
          </p:nvPr>
        </p:nvSpPr>
        <p:spPr>
          <a:xfrm>
            <a:off x="838200" y="932688"/>
            <a:ext cx="10515600" cy="5244275"/>
          </a:xfrm>
        </p:spPr>
        <p:txBody>
          <a:bodyPr>
            <a:normAutofit fontScale="92500" lnSpcReduction="20000"/>
          </a:bodyPr>
          <a:lstStyle/>
          <a:p>
            <a:r>
              <a:rPr lang="en-US" dirty="0">
                <a:solidFill>
                  <a:srgbClr val="FF0000"/>
                </a:solidFill>
              </a:rPr>
              <a:t>Some characteristics of an elliptic curve are as follows: </a:t>
            </a:r>
          </a:p>
          <a:p>
            <a:pPr marL="514350" indent="-514350">
              <a:buFont typeface="+mj-lt"/>
              <a:buAutoNum type="arabicPeriod"/>
            </a:pPr>
            <a:r>
              <a:rPr lang="en-US" dirty="0"/>
              <a:t>First, the curve is symmetric about x axis. </a:t>
            </a:r>
          </a:p>
          <a:p>
            <a:pPr marL="514350" indent="-514350">
              <a:buFont typeface="+mj-lt"/>
              <a:buAutoNum type="arabicPeriod"/>
            </a:pPr>
            <a:r>
              <a:rPr lang="en-US" dirty="0"/>
              <a:t>Second, if we draw a line, it touches the curve at a maximum of three points. </a:t>
            </a:r>
          </a:p>
          <a:p>
            <a:pPr marL="514350" indent="-514350">
              <a:buFont typeface="+mj-lt"/>
              <a:buAutoNum type="arabicPeriod"/>
            </a:pPr>
            <a:r>
              <a:rPr lang="en-US" dirty="0"/>
              <a:t>Third, the curve extends to infinity on both ends.</a:t>
            </a:r>
          </a:p>
          <a:p>
            <a:r>
              <a:rPr lang="en-US" dirty="0">
                <a:solidFill>
                  <a:srgbClr val="FF0000"/>
                </a:solidFill>
              </a:rPr>
              <a:t>There are also the following properties:</a:t>
            </a:r>
          </a:p>
          <a:p>
            <a:pPr marL="514350" indent="-514350">
              <a:buFont typeface="+mj-lt"/>
              <a:buAutoNum type="arabicPeriod"/>
            </a:pPr>
            <a:r>
              <a:rPr lang="en-US" dirty="0"/>
              <a:t> If a line intersects two points A and B on the curve, then it also intersects a third point, that is, −C on the curve.</a:t>
            </a:r>
          </a:p>
          <a:p>
            <a:pPr marL="514350" indent="-514350">
              <a:buFont typeface="+mj-lt"/>
              <a:buAutoNum type="arabicPeriod"/>
            </a:pPr>
            <a:r>
              <a:rPr lang="en-US" dirty="0"/>
              <a:t>If a line is a tangent to the curve at point A, then it also intersects another point −C on the curve.</a:t>
            </a:r>
          </a:p>
          <a:p>
            <a:pPr marL="514350" indent="-514350">
              <a:buFont typeface="+mj-lt"/>
              <a:buAutoNum type="arabicPeriod"/>
            </a:pPr>
            <a:r>
              <a:rPr lang="en-US" dirty="0"/>
              <a:t>The vertical line intersects the curve at infinity.</a:t>
            </a:r>
          </a:p>
          <a:p>
            <a:r>
              <a:rPr lang="en-US" dirty="0"/>
              <a:t>There are two operations called dot operations. </a:t>
            </a:r>
          </a:p>
          <a:p>
            <a:r>
              <a:rPr lang="en-US" dirty="0"/>
              <a:t>These are called </a:t>
            </a:r>
            <a:r>
              <a:rPr lang="en-US" dirty="0">
                <a:solidFill>
                  <a:srgbClr val="FF0000"/>
                </a:solidFill>
              </a:rPr>
              <a:t>point addition and point doubling. </a:t>
            </a:r>
            <a:r>
              <a:rPr lang="en-US" dirty="0"/>
              <a:t>Let us discuss that</a:t>
            </a:r>
            <a:endParaRPr lang="en-IN" dirty="0"/>
          </a:p>
        </p:txBody>
      </p:sp>
    </p:spTree>
    <p:extLst>
      <p:ext uri="{BB962C8B-B14F-4D97-AF65-F5344CB8AC3E}">
        <p14:creationId xmlns:p14="http://schemas.microsoft.com/office/powerpoint/2010/main" val="3835051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032F-1EC2-642D-D10E-2B1676ABEE4E}"/>
              </a:ext>
            </a:extLst>
          </p:cNvPr>
          <p:cNvSpPr>
            <a:spLocks noGrp="1"/>
          </p:cNvSpPr>
          <p:nvPr>
            <p:ph type="title"/>
          </p:nvPr>
        </p:nvSpPr>
        <p:spPr>
          <a:xfrm>
            <a:off x="838200" y="365125"/>
            <a:ext cx="10515600" cy="503555"/>
          </a:xfrm>
        </p:spPr>
        <p:txBody>
          <a:bodyPr>
            <a:normAutofit fontScale="90000"/>
          </a:bodyPr>
          <a:lstStyle/>
          <a:p>
            <a:r>
              <a:rPr lang="en-US" dirty="0"/>
              <a:t>Point Addition</a:t>
            </a:r>
            <a:endParaRPr lang="en-IN" dirty="0"/>
          </a:p>
        </p:txBody>
      </p:sp>
      <p:pic>
        <p:nvPicPr>
          <p:cNvPr id="5" name="Content Placeholder 4">
            <a:extLst>
              <a:ext uri="{FF2B5EF4-FFF2-40B4-BE49-F238E27FC236}">
                <a16:creationId xmlns:a16="http://schemas.microsoft.com/office/drawing/2014/main" id="{4425BE2A-E589-E1A2-001C-2700C234D297}"/>
              </a:ext>
            </a:extLst>
          </p:cNvPr>
          <p:cNvPicPr>
            <a:picLocks noGrp="1" noChangeAspect="1"/>
          </p:cNvPicPr>
          <p:nvPr>
            <p:ph idx="1"/>
          </p:nvPr>
        </p:nvPicPr>
        <p:blipFill>
          <a:blip r:embed="rId2"/>
          <a:stretch>
            <a:fillRect/>
          </a:stretch>
        </p:blipFill>
        <p:spPr>
          <a:xfrm>
            <a:off x="838200" y="1020445"/>
            <a:ext cx="9772650" cy="1438275"/>
          </a:xfrm>
        </p:spPr>
      </p:pic>
      <p:pic>
        <p:nvPicPr>
          <p:cNvPr id="7" name="Picture 6">
            <a:extLst>
              <a:ext uri="{FF2B5EF4-FFF2-40B4-BE49-F238E27FC236}">
                <a16:creationId xmlns:a16="http://schemas.microsoft.com/office/drawing/2014/main" id="{861209F7-F57C-0DA3-4C60-D31B4772BF2D}"/>
              </a:ext>
            </a:extLst>
          </p:cNvPr>
          <p:cNvPicPr>
            <a:picLocks noChangeAspect="1"/>
          </p:cNvPicPr>
          <p:nvPr/>
        </p:nvPicPr>
        <p:blipFill>
          <a:blip r:embed="rId3"/>
          <a:stretch>
            <a:fillRect/>
          </a:stretch>
        </p:blipFill>
        <p:spPr>
          <a:xfrm>
            <a:off x="4046124" y="2964086"/>
            <a:ext cx="3356801" cy="3741513"/>
          </a:xfrm>
          <a:prstGeom prst="rect">
            <a:avLst/>
          </a:prstGeom>
        </p:spPr>
      </p:pic>
    </p:spTree>
    <p:extLst>
      <p:ext uri="{BB962C8B-B14F-4D97-AF65-F5344CB8AC3E}">
        <p14:creationId xmlns:p14="http://schemas.microsoft.com/office/powerpoint/2010/main" val="3306192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8CE0-0F73-62A7-B610-4696B5D5C30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EE3F632-CE1F-3629-DA3C-997496FE6DD2}"/>
              </a:ext>
            </a:extLst>
          </p:cNvPr>
          <p:cNvPicPr>
            <a:picLocks noGrp="1" noChangeAspect="1"/>
          </p:cNvPicPr>
          <p:nvPr>
            <p:ph idx="1"/>
          </p:nvPr>
        </p:nvPicPr>
        <p:blipFill>
          <a:blip r:embed="rId2"/>
          <a:stretch>
            <a:fillRect/>
          </a:stretch>
        </p:blipFill>
        <p:spPr>
          <a:xfrm>
            <a:off x="838200" y="184436"/>
            <a:ext cx="9610725" cy="3848100"/>
          </a:xfrm>
        </p:spPr>
      </p:pic>
      <p:pic>
        <p:nvPicPr>
          <p:cNvPr id="7" name="Picture 6">
            <a:extLst>
              <a:ext uri="{FF2B5EF4-FFF2-40B4-BE49-F238E27FC236}">
                <a16:creationId xmlns:a16="http://schemas.microsoft.com/office/drawing/2014/main" id="{9CC6BAB5-2270-F15D-305A-AE056D466FDF}"/>
              </a:ext>
            </a:extLst>
          </p:cNvPr>
          <p:cNvPicPr>
            <a:picLocks noChangeAspect="1"/>
          </p:cNvPicPr>
          <p:nvPr/>
        </p:nvPicPr>
        <p:blipFill>
          <a:blip r:embed="rId3"/>
          <a:stretch>
            <a:fillRect/>
          </a:stretch>
        </p:blipFill>
        <p:spPr>
          <a:xfrm>
            <a:off x="838200" y="3987514"/>
            <a:ext cx="9744075" cy="2686050"/>
          </a:xfrm>
          <a:prstGeom prst="rect">
            <a:avLst/>
          </a:prstGeom>
        </p:spPr>
      </p:pic>
    </p:spTree>
    <p:extLst>
      <p:ext uri="{BB962C8B-B14F-4D97-AF65-F5344CB8AC3E}">
        <p14:creationId xmlns:p14="http://schemas.microsoft.com/office/powerpoint/2010/main" val="202669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B519-7C3B-93AC-35D8-C81521D9E3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84DEC4-6376-3752-A4E7-FEC60AB95F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F916057-C9ED-720C-1EAD-0D5253192E9D}"/>
              </a:ext>
            </a:extLst>
          </p:cNvPr>
          <p:cNvPicPr>
            <a:picLocks noChangeAspect="1"/>
          </p:cNvPicPr>
          <p:nvPr/>
        </p:nvPicPr>
        <p:blipFill>
          <a:blip r:embed="rId2"/>
          <a:stretch>
            <a:fillRect/>
          </a:stretch>
        </p:blipFill>
        <p:spPr>
          <a:xfrm>
            <a:off x="1262062" y="1019175"/>
            <a:ext cx="9667875" cy="4819650"/>
          </a:xfrm>
          <a:prstGeom prst="rect">
            <a:avLst/>
          </a:prstGeom>
        </p:spPr>
      </p:pic>
    </p:spTree>
    <p:extLst>
      <p:ext uri="{BB962C8B-B14F-4D97-AF65-F5344CB8AC3E}">
        <p14:creationId xmlns:p14="http://schemas.microsoft.com/office/powerpoint/2010/main" val="195248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CD8B-3964-9E84-B370-89D6F9607A1D}"/>
              </a:ext>
            </a:extLst>
          </p:cNvPr>
          <p:cNvSpPr>
            <a:spLocks noGrp="1"/>
          </p:cNvSpPr>
          <p:nvPr>
            <p:ph type="title"/>
          </p:nvPr>
        </p:nvSpPr>
        <p:spPr>
          <a:xfrm>
            <a:off x="838200" y="337693"/>
            <a:ext cx="10515600" cy="503555"/>
          </a:xfrm>
        </p:spPr>
        <p:txBody>
          <a:bodyPr>
            <a:normAutofit fontScale="90000"/>
          </a:bodyPr>
          <a:lstStyle/>
          <a:p>
            <a:r>
              <a:rPr lang="en-US" dirty="0"/>
              <a:t>Doubling operation</a:t>
            </a:r>
            <a:endParaRPr lang="en-IN" dirty="0"/>
          </a:p>
        </p:txBody>
      </p:sp>
      <p:pic>
        <p:nvPicPr>
          <p:cNvPr id="5" name="Content Placeholder 4">
            <a:extLst>
              <a:ext uri="{FF2B5EF4-FFF2-40B4-BE49-F238E27FC236}">
                <a16:creationId xmlns:a16="http://schemas.microsoft.com/office/drawing/2014/main" id="{22BD10A3-2738-0F1D-B085-0D3C282548BC}"/>
              </a:ext>
            </a:extLst>
          </p:cNvPr>
          <p:cNvPicPr>
            <a:picLocks noGrp="1" noChangeAspect="1"/>
          </p:cNvPicPr>
          <p:nvPr>
            <p:ph idx="1"/>
          </p:nvPr>
        </p:nvPicPr>
        <p:blipFill>
          <a:blip r:embed="rId2"/>
          <a:stretch>
            <a:fillRect/>
          </a:stretch>
        </p:blipFill>
        <p:spPr>
          <a:xfrm>
            <a:off x="971103" y="1161288"/>
            <a:ext cx="9050973" cy="5015675"/>
          </a:xfrm>
        </p:spPr>
      </p:pic>
    </p:spTree>
    <p:extLst>
      <p:ext uri="{BB962C8B-B14F-4D97-AF65-F5344CB8AC3E}">
        <p14:creationId xmlns:p14="http://schemas.microsoft.com/office/powerpoint/2010/main" val="30994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DDB8-8E96-187E-DE0D-0472E58035FF}"/>
              </a:ext>
            </a:extLst>
          </p:cNvPr>
          <p:cNvSpPr>
            <a:spLocks noGrp="1"/>
          </p:cNvSpPr>
          <p:nvPr>
            <p:ph type="title"/>
          </p:nvPr>
        </p:nvSpPr>
        <p:spPr/>
        <p:txBody>
          <a:bodyPr/>
          <a:lstStyle/>
          <a:p>
            <a:r>
              <a:rPr lang="en-US" dirty="0"/>
              <a:t>Operations over finite field</a:t>
            </a:r>
            <a:endParaRPr lang="en-IN" dirty="0"/>
          </a:p>
        </p:txBody>
      </p:sp>
      <p:pic>
        <p:nvPicPr>
          <p:cNvPr id="5" name="Content Placeholder 4">
            <a:extLst>
              <a:ext uri="{FF2B5EF4-FFF2-40B4-BE49-F238E27FC236}">
                <a16:creationId xmlns:a16="http://schemas.microsoft.com/office/drawing/2014/main" id="{4D4BF3E9-E344-E1C3-FCD3-3F06D4118C85}"/>
              </a:ext>
            </a:extLst>
          </p:cNvPr>
          <p:cNvPicPr>
            <a:picLocks noGrp="1" noChangeAspect="1"/>
          </p:cNvPicPr>
          <p:nvPr>
            <p:ph idx="1"/>
          </p:nvPr>
        </p:nvPicPr>
        <p:blipFill>
          <a:blip r:embed="rId2"/>
          <a:stretch>
            <a:fillRect/>
          </a:stretch>
        </p:blipFill>
        <p:spPr>
          <a:xfrm>
            <a:off x="1029081" y="1690688"/>
            <a:ext cx="9658350" cy="1428750"/>
          </a:xfrm>
        </p:spPr>
      </p:pic>
      <p:pic>
        <p:nvPicPr>
          <p:cNvPr id="7" name="Picture 6">
            <a:extLst>
              <a:ext uri="{FF2B5EF4-FFF2-40B4-BE49-F238E27FC236}">
                <a16:creationId xmlns:a16="http://schemas.microsoft.com/office/drawing/2014/main" id="{6821B6B5-484C-534E-5D08-DBFA5777B348}"/>
              </a:ext>
            </a:extLst>
          </p:cNvPr>
          <p:cNvPicPr>
            <a:picLocks noChangeAspect="1"/>
          </p:cNvPicPr>
          <p:nvPr/>
        </p:nvPicPr>
        <p:blipFill>
          <a:blip r:embed="rId3"/>
          <a:stretch>
            <a:fillRect/>
          </a:stretch>
        </p:blipFill>
        <p:spPr>
          <a:xfrm>
            <a:off x="1029081" y="3078926"/>
            <a:ext cx="9591675" cy="1619250"/>
          </a:xfrm>
          <a:prstGeom prst="rect">
            <a:avLst/>
          </a:prstGeom>
        </p:spPr>
      </p:pic>
    </p:spTree>
    <p:extLst>
      <p:ext uri="{BB962C8B-B14F-4D97-AF65-F5344CB8AC3E}">
        <p14:creationId xmlns:p14="http://schemas.microsoft.com/office/powerpoint/2010/main" val="81741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1C2B-83A6-FC17-FE23-A94B92DDC4B0}"/>
              </a:ext>
            </a:extLst>
          </p:cNvPr>
          <p:cNvSpPr>
            <a:spLocks noGrp="1"/>
          </p:cNvSpPr>
          <p:nvPr>
            <p:ph type="title"/>
          </p:nvPr>
        </p:nvSpPr>
        <p:spPr>
          <a:xfrm>
            <a:off x="838200" y="365125"/>
            <a:ext cx="10515600" cy="841883"/>
          </a:xfrm>
        </p:spPr>
        <p:txBody>
          <a:bodyPr/>
          <a:lstStyle/>
          <a:p>
            <a:r>
              <a:rPr lang="en-US" dirty="0"/>
              <a:t>Operations over finite field</a:t>
            </a:r>
            <a:endParaRPr lang="en-IN" dirty="0"/>
          </a:p>
        </p:txBody>
      </p:sp>
      <p:pic>
        <p:nvPicPr>
          <p:cNvPr id="5" name="Content Placeholder 4">
            <a:extLst>
              <a:ext uri="{FF2B5EF4-FFF2-40B4-BE49-F238E27FC236}">
                <a16:creationId xmlns:a16="http://schemas.microsoft.com/office/drawing/2014/main" id="{7C2AABA4-962F-176F-D103-B81C385E05EB}"/>
              </a:ext>
            </a:extLst>
          </p:cNvPr>
          <p:cNvPicPr>
            <a:picLocks noGrp="1" noChangeAspect="1"/>
          </p:cNvPicPr>
          <p:nvPr>
            <p:ph idx="1"/>
          </p:nvPr>
        </p:nvPicPr>
        <p:blipFill>
          <a:blip r:embed="rId2"/>
          <a:stretch>
            <a:fillRect/>
          </a:stretch>
        </p:blipFill>
        <p:spPr>
          <a:xfrm>
            <a:off x="2070619" y="1499616"/>
            <a:ext cx="8653935" cy="4677347"/>
          </a:xfrm>
        </p:spPr>
      </p:pic>
    </p:spTree>
    <p:extLst>
      <p:ext uri="{BB962C8B-B14F-4D97-AF65-F5344CB8AC3E}">
        <p14:creationId xmlns:p14="http://schemas.microsoft.com/office/powerpoint/2010/main" val="388075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A401-27E0-FBCD-6FE7-55820C4410F3}"/>
              </a:ext>
            </a:extLst>
          </p:cNvPr>
          <p:cNvSpPr>
            <a:spLocks noGrp="1"/>
          </p:cNvSpPr>
          <p:nvPr>
            <p:ph type="title"/>
          </p:nvPr>
        </p:nvSpPr>
        <p:spPr>
          <a:xfrm>
            <a:off x="838200" y="365125"/>
            <a:ext cx="10515600" cy="878459"/>
          </a:xfrm>
        </p:spPr>
        <p:txBody>
          <a:bodyPr/>
          <a:lstStyle/>
          <a:p>
            <a:r>
              <a:rPr lang="en-US" dirty="0"/>
              <a:t>Operations over finite field</a:t>
            </a:r>
            <a:endParaRPr lang="en-IN" dirty="0"/>
          </a:p>
        </p:txBody>
      </p:sp>
      <p:pic>
        <p:nvPicPr>
          <p:cNvPr id="5" name="Content Placeholder 4">
            <a:extLst>
              <a:ext uri="{FF2B5EF4-FFF2-40B4-BE49-F238E27FC236}">
                <a16:creationId xmlns:a16="http://schemas.microsoft.com/office/drawing/2014/main" id="{37655CD5-EA3D-8C9B-3967-01C07216DFCA}"/>
              </a:ext>
            </a:extLst>
          </p:cNvPr>
          <p:cNvPicPr>
            <a:picLocks noGrp="1" noChangeAspect="1"/>
          </p:cNvPicPr>
          <p:nvPr>
            <p:ph idx="1"/>
          </p:nvPr>
        </p:nvPicPr>
        <p:blipFill>
          <a:blip r:embed="rId2"/>
          <a:stretch>
            <a:fillRect/>
          </a:stretch>
        </p:blipFill>
        <p:spPr>
          <a:xfrm>
            <a:off x="838200" y="1697609"/>
            <a:ext cx="8868690" cy="4351338"/>
          </a:xfrm>
        </p:spPr>
      </p:pic>
    </p:spTree>
    <p:extLst>
      <p:ext uri="{BB962C8B-B14F-4D97-AF65-F5344CB8AC3E}">
        <p14:creationId xmlns:p14="http://schemas.microsoft.com/office/powerpoint/2010/main" val="416403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CCFF-CFDD-6C22-F2BB-1451E047F309}"/>
              </a:ext>
            </a:extLst>
          </p:cNvPr>
          <p:cNvSpPr>
            <a:spLocks noGrp="1"/>
          </p:cNvSpPr>
          <p:nvPr>
            <p:ph type="title"/>
          </p:nvPr>
        </p:nvSpPr>
        <p:spPr>
          <a:xfrm>
            <a:off x="838200" y="365125"/>
            <a:ext cx="10515600" cy="704723"/>
          </a:xfrm>
        </p:spPr>
        <p:txBody>
          <a:bodyPr/>
          <a:lstStyle/>
          <a:p>
            <a:r>
              <a:rPr lang="en-US" dirty="0"/>
              <a:t>Trapdoor function</a:t>
            </a:r>
            <a:endParaRPr lang="en-IN" dirty="0"/>
          </a:p>
        </p:txBody>
      </p:sp>
      <p:pic>
        <p:nvPicPr>
          <p:cNvPr id="5" name="Content Placeholder 4">
            <a:extLst>
              <a:ext uri="{FF2B5EF4-FFF2-40B4-BE49-F238E27FC236}">
                <a16:creationId xmlns:a16="http://schemas.microsoft.com/office/drawing/2014/main" id="{D472B986-2031-DFA4-3BDC-D60DEF9E979B}"/>
              </a:ext>
            </a:extLst>
          </p:cNvPr>
          <p:cNvPicPr>
            <a:picLocks noGrp="1" noChangeAspect="1"/>
          </p:cNvPicPr>
          <p:nvPr>
            <p:ph idx="1"/>
          </p:nvPr>
        </p:nvPicPr>
        <p:blipFill>
          <a:blip r:embed="rId2"/>
          <a:stretch>
            <a:fillRect/>
          </a:stretch>
        </p:blipFill>
        <p:spPr>
          <a:xfrm>
            <a:off x="907351" y="1069848"/>
            <a:ext cx="9572625" cy="2571750"/>
          </a:xfrm>
        </p:spPr>
      </p:pic>
      <p:pic>
        <p:nvPicPr>
          <p:cNvPr id="7" name="Picture 6">
            <a:extLst>
              <a:ext uri="{FF2B5EF4-FFF2-40B4-BE49-F238E27FC236}">
                <a16:creationId xmlns:a16="http://schemas.microsoft.com/office/drawing/2014/main" id="{5C1CFCA6-1F25-335F-93A7-33C7FD775A77}"/>
              </a:ext>
            </a:extLst>
          </p:cNvPr>
          <p:cNvPicPr>
            <a:picLocks noChangeAspect="1"/>
          </p:cNvPicPr>
          <p:nvPr/>
        </p:nvPicPr>
        <p:blipFill>
          <a:blip r:embed="rId3"/>
          <a:stretch>
            <a:fillRect/>
          </a:stretch>
        </p:blipFill>
        <p:spPr>
          <a:xfrm>
            <a:off x="756475" y="3586734"/>
            <a:ext cx="9686925" cy="885825"/>
          </a:xfrm>
          <a:prstGeom prst="rect">
            <a:avLst/>
          </a:prstGeom>
        </p:spPr>
      </p:pic>
    </p:spTree>
    <p:extLst>
      <p:ext uri="{BB962C8B-B14F-4D97-AF65-F5344CB8AC3E}">
        <p14:creationId xmlns:p14="http://schemas.microsoft.com/office/powerpoint/2010/main" val="181214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CACF-3146-1378-7DCF-8E5974FB9A29}"/>
              </a:ext>
            </a:extLst>
          </p:cNvPr>
          <p:cNvSpPr>
            <a:spLocks noGrp="1"/>
          </p:cNvSpPr>
          <p:nvPr>
            <p:ph type="title"/>
          </p:nvPr>
        </p:nvSpPr>
        <p:spPr>
          <a:xfrm>
            <a:off x="838200" y="365125"/>
            <a:ext cx="10515600" cy="512699"/>
          </a:xfrm>
        </p:spPr>
        <p:txBody>
          <a:bodyPr>
            <a:normAutofit fontScale="90000"/>
          </a:bodyPr>
          <a:lstStyle/>
          <a:p>
            <a:r>
              <a:rPr lang="en-US" b="1" dirty="0">
                <a:solidFill>
                  <a:srgbClr val="0070C0"/>
                </a:solidFill>
              </a:rPr>
              <a:t>Data Privacy</a:t>
            </a:r>
            <a:endParaRPr lang="en-IN" b="1" dirty="0">
              <a:solidFill>
                <a:srgbClr val="0070C0"/>
              </a:solidFill>
            </a:endParaRPr>
          </a:p>
        </p:txBody>
      </p:sp>
      <p:sp>
        <p:nvSpPr>
          <p:cNvPr id="3" name="Content Placeholder 2">
            <a:extLst>
              <a:ext uri="{FF2B5EF4-FFF2-40B4-BE49-F238E27FC236}">
                <a16:creationId xmlns:a16="http://schemas.microsoft.com/office/drawing/2014/main" id="{D0D69FD5-5A65-851D-DADF-ACC31C7282C9}"/>
              </a:ext>
            </a:extLst>
          </p:cNvPr>
          <p:cNvSpPr>
            <a:spLocks noGrp="1"/>
          </p:cNvSpPr>
          <p:nvPr>
            <p:ph idx="1"/>
          </p:nvPr>
        </p:nvSpPr>
        <p:spPr>
          <a:xfrm>
            <a:off x="838200" y="877824"/>
            <a:ext cx="10515600" cy="5299139"/>
          </a:xfrm>
        </p:spPr>
        <p:txBody>
          <a:bodyPr>
            <a:normAutofit lnSpcReduction="10000"/>
          </a:bodyPr>
          <a:lstStyle/>
          <a:p>
            <a:r>
              <a:rPr lang="en-US" dirty="0"/>
              <a:t>The organization often maintains a database of the employees or users like name, age, gender, area code, health conditions, and many more. </a:t>
            </a:r>
          </a:p>
          <a:p>
            <a:r>
              <a:rPr lang="en-US" dirty="0"/>
              <a:t>Generally, the database has sensitive attributes like a disease of a patient in a hospital, income of a person in a government department, location of the user for a mobile network amongst others. </a:t>
            </a:r>
          </a:p>
          <a:p>
            <a:r>
              <a:rPr lang="en-US" dirty="0">
                <a:solidFill>
                  <a:srgbClr val="FF0000"/>
                </a:solidFill>
              </a:rPr>
              <a:t>We anonymize data for research or analysis purposes. </a:t>
            </a:r>
          </a:p>
          <a:p>
            <a:r>
              <a:rPr lang="en-US" dirty="0"/>
              <a:t>The anonymized data must not disclose sensitive attributes like the name of disease and income of the user.</a:t>
            </a:r>
          </a:p>
          <a:p>
            <a:r>
              <a:rPr lang="en-US" dirty="0"/>
              <a:t> Also, at the same time, we should have enough information. </a:t>
            </a:r>
          </a:p>
          <a:p>
            <a:r>
              <a:rPr lang="en-US" dirty="0">
                <a:solidFill>
                  <a:srgbClr val="FF0000"/>
                </a:solidFill>
              </a:rPr>
              <a:t>The data anonymization preserves the privacy of the user.</a:t>
            </a:r>
            <a:endParaRPr lang="en-IN" dirty="0">
              <a:solidFill>
                <a:srgbClr val="FF0000"/>
              </a:solidFill>
            </a:endParaRPr>
          </a:p>
        </p:txBody>
      </p:sp>
    </p:spTree>
    <p:extLst>
      <p:ext uri="{BB962C8B-B14F-4D97-AF65-F5344CB8AC3E}">
        <p14:creationId xmlns:p14="http://schemas.microsoft.com/office/powerpoint/2010/main" val="383317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C7C7-4178-7490-BFCF-62EE9D051B7E}"/>
              </a:ext>
            </a:extLst>
          </p:cNvPr>
          <p:cNvSpPr>
            <a:spLocks noGrp="1"/>
          </p:cNvSpPr>
          <p:nvPr>
            <p:ph type="title"/>
          </p:nvPr>
        </p:nvSpPr>
        <p:spPr/>
        <p:txBody>
          <a:bodyPr/>
          <a:lstStyle/>
          <a:p>
            <a:r>
              <a:rPr lang="en-US" dirty="0"/>
              <a:t>Beauty of ECC</a:t>
            </a:r>
            <a:endParaRPr lang="en-IN" dirty="0"/>
          </a:p>
        </p:txBody>
      </p:sp>
      <p:pic>
        <p:nvPicPr>
          <p:cNvPr id="5" name="Content Placeholder 4">
            <a:extLst>
              <a:ext uri="{FF2B5EF4-FFF2-40B4-BE49-F238E27FC236}">
                <a16:creationId xmlns:a16="http://schemas.microsoft.com/office/drawing/2014/main" id="{AD7EA5F4-9113-CB18-438D-D91A98CF0854}"/>
              </a:ext>
            </a:extLst>
          </p:cNvPr>
          <p:cNvPicPr>
            <a:picLocks noGrp="1" noChangeAspect="1"/>
          </p:cNvPicPr>
          <p:nvPr>
            <p:ph idx="1"/>
          </p:nvPr>
        </p:nvPicPr>
        <p:blipFill>
          <a:blip r:embed="rId2"/>
          <a:stretch>
            <a:fillRect/>
          </a:stretch>
        </p:blipFill>
        <p:spPr>
          <a:xfrm>
            <a:off x="2630171" y="1690688"/>
            <a:ext cx="6309865" cy="4351338"/>
          </a:xfrm>
        </p:spPr>
      </p:pic>
    </p:spTree>
    <p:extLst>
      <p:ext uri="{BB962C8B-B14F-4D97-AF65-F5344CB8AC3E}">
        <p14:creationId xmlns:p14="http://schemas.microsoft.com/office/powerpoint/2010/main" val="2321025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1419-E79D-5614-3B53-081C8598ED3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E2AFA1-1140-4F4F-F6A2-E0A9720E6456}"/>
              </a:ext>
            </a:extLst>
          </p:cNvPr>
          <p:cNvPicPr>
            <a:picLocks noGrp="1" noChangeAspect="1"/>
          </p:cNvPicPr>
          <p:nvPr>
            <p:ph idx="1"/>
          </p:nvPr>
        </p:nvPicPr>
        <p:blipFill>
          <a:blip r:embed="rId2"/>
          <a:stretch>
            <a:fillRect/>
          </a:stretch>
        </p:blipFill>
        <p:spPr>
          <a:xfrm>
            <a:off x="755992" y="1690688"/>
            <a:ext cx="8211135" cy="4351338"/>
          </a:xfrm>
        </p:spPr>
      </p:pic>
    </p:spTree>
    <p:extLst>
      <p:ext uri="{BB962C8B-B14F-4D97-AF65-F5344CB8AC3E}">
        <p14:creationId xmlns:p14="http://schemas.microsoft.com/office/powerpoint/2010/main" val="155243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FF2E-38F2-FE0B-50D1-7E957FB8A3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D65C48-AFAD-6A5C-54B8-989B3BB14530}"/>
              </a:ext>
            </a:extLst>
          </p:cNvPr>
          <p:cNvPicPr>
            <a:picLocks noGrp="1" noChangeAspect="1"/>
          </p:cNvPicPr>
          <p:nvPr>
            <p:ph idx="1"/>
          </p:nvPr>
        </p:nvPicPr>
        <p:blipFill>
          <a:blip r:embed="rId2"/>
          <a:stretch>
            <a:fillRect/>
          </a:stretch>
        </p:blipFill>
        <p:spPr>
          <a:xfrm>
            <a:off x="743140" y="365125"/>
            <a:ext cx="9553575" cy="3467100"/>
          </a:xfrm>
        </p:spPr>
      </p:pic>
      <p:pic>
        <p:nvPicPr>
          <p:cNvPr id="9" name="Picture 8">
            <a:extLst>
              <a:ext uri="{FF2B5EF4-FFF2-40B4-BE49-F238E27FC236}">
                <a16:creationId xmlns:a16="http://schemas.microsoft.com/office/drawing/2014/main" id="{F6A04DCF-E1FE-709B-FD41-31F4E471703A}"/>
              </a:ext>
            </a:extLst>
          </p:cNvPr>
          <p:cNvPicPr>
            <a:picLocks noChangeAspect="1"/>
          </p:cNvPicPr>
          <p:nvPr/>
        </p:nvPicPr>
        <p:blipFill>
          <a:blip r:embed="rId3"/>
          <a:stretch>
            <a:fillRect/>
          </a:stretch>
        </p:blipFill>
        <p:spPr>
          <a:xfrm>
            <a:off x="743140" y="3823081"/>
            <a:ext cx="9648825" cy="2371725"/>
          </a:xfrm>
          <a:prstGeom prst="rect">
            <a:avLst/>
          </a:prstGeom>
        </p:spPr>
      </p:pic>
    </p:spTree>
    <p:extLst>
      <p:ext uri="{BB962C8B-B14F-4D97-AF65-F5344CB8AC3E}">
        <p14:creationId xmlns:p14="http://schemas.microsoft.com/office/powerpoint/2010/main" val="1636176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7946-9FCB-6DE9-E08A-8A92278EB6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EA897FE-D56F-F5D8-4111-1B2982C14DF7}"/>
              </a:ext>
            </a:extLst>
          </p:cNvPr>
          <p:cNvPicPr>
            <a:picLocks noGrp="1" noChangeAspect="1"/>
          </p:cNvPicPr>
          <p:nvPr>
            <p:ph idx="1"/>
          </p:nvPr>
        </p:nvPicPr>
        <p:blipFill>
          <a:blip r:embed="rId2"/>
          <a:stretch>
            <a:fillRect/>
          </a:stretch>
        </p:blipFill>
        <p:spPr>
          <a:xfrm>
            <a:off x="920115" y="1822355"/>
            <a:ext cx="9620250" cy="2419350"/>
          </a:xfrm>
        </p:spPr>
      </p:pic>
    </p:spTree>
    <p:extLst>
      <p:ext uri="{BB962C8B-B14F-4D97-AF65-F5344CB8AC3E}">
        <p14:creationId xmlns:p14="http://schemas.microsoft.com/office/powerpoint/2010/main" val="2922308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E84A-8794-2DF4-CA21-4B278E750A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1FB72E-4610-15AA-92DE-5A33C4CE438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C2255F3-6F98-D155-731F-3F20CF01D8BD}"/>
              </a:ext>
            </a:extLst>
          </p:cNvPr>
          <p:cNvPicPr>
            <a:picLocks noChangeAspect="1"/>
          </p:cNvPicPr>
          <p:nvPr/>
        </p:nvPicPr>
        <p:blipFill>
          <a:blip r:embed="rId2"/>
          <a:stretch>
            <a:fillRect/>
          </a:stretch>
        </p:blipFill>
        <p:spPr>
          <a:xfrm>
            <a:off x="644652" y="102679"/>
            <a:ext cx="10591800" cy="5153025"/>
          </a:xfrm>
          <a:prstGeom prst="rect">
            <a:avLst/>
          </a:prstGeom>
        </p:spPr>
      </p:pic>
      <p:pic>
        <p:nvPicPr>
          <p:cNvPr id="7" name="Picture 6">
            <a:extLst>
              <a:ext uri="{FF2B5EF4-FFF2-40B4-BE49-F238E27FC236}">
                <a16:creationId xmlns:a16="http://schemas.microsoft.com/office/drawing/2014/main" id="{D9CD7A48-FD92-46CB-7E1C-731EBB51D86A}"/>
              </a:ext>
            </a:extLst>
          </p:cNvPr>
          <p:cNvPicPr>
            <a:picLocks noChangeAspect="1"/>
          </p:cNvPicPr>
          <p:nvPr/>
        </p:nvPicPr>
        <p:blipFill>
          <a:blip r:embed="rId3"/>
          <a:stretch>
            <a:fillRect/>
          </a:stretch>
        </p:blipFill>
        <p:spPr>
          <a:xfrm>
            <a:off x="1083373" y="5311775"/>
            <a:ext cx="9001125" cy="1181100"/>
          </a:xfrm>
          <a:prstGeom prst="rect">
            <a:avLst/>
          </a:prstGeom>
        </p:spPr>
      </p:pic>
    </p:spTree>
    <p:extLst>
      <p:ext uri="{BB962C8B-B14F-4D97-AF65-F5344CB8AC3E}">
        <p14:creationId xmlns:p14="http://schemas.microsoft.com/office/powerpoint/2010/main" val="4080934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9E9-C8AD-0114-2996-AC8930C904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DC44D55-AE14-940E-C2A4-636AB2D8A9BF}"/>
              </a:ext>
            </a:extLst>
          </p:cNvPr>
          <p:cNvPicPr>
            <a:picLocks noGrp="1" noChangeAspect="1"/>
          </p:cNvPicPr>
          <p:nvPr>
            <p:ph idx="1"/>
          </p:nvPr>
        </p:nvPicPr>
        <p:blipFill>
          <a:blip r:embed="rId2"/>
          <a:stretch>
            <a:fillRect/>
          </a:stretch>
        </p:blipFill>
        <p:spPr>
          <a:xfrm>
            <a:off x="3338110" y="1027906"/>
            <a:ext cx="5515780" cy="4351338"/>
          </a:xfrm>
        </p:spPr>
      </p:pic>
    </p:spTree>
    <p:extLst>
      <p:ext uri="{BB962C8B-B14F-4D97-AF65-F5344CB8AC3E}">
        <p14:creationId xmlns:p14="http://schemas.microsoft.com/office/powerpoint/2010/main" val="29192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449D-D598-ABA1-440F-A0FDC123F4FD}"/>
              </a:ext>
            </a:extLst>
          </p:cNvPr>
          <p:cNvSpPr>
            <a:spLocks noGrp="1"/>
          </p:cNvSpPr>
          <p:nvPr>
            <p:ph type="title"/>
          </p:nvPr>
        </p:nvSpPr>
        <p:spPr>
          <a:xfrm>
            <a:off x="723111" y="29803"/>
            <a:ext cx="10515600" cy="1325563"/>
          </a:xfrm>
        </p:spPr>
        <p:txBody>
          <a:bodyPr/>
          <a:lstStyle/>
          <a:p>
            <a:r>
              <a:rPr lang="en-US" dirty="0"/>
              <a:t>Key Generation and Exchange</a:t>
            </a:r>
            <a:endParaRPr lang="en-IN" dirty="0"/>
          </a:p>
        </p:txBody>
      </p:sp>
      <p:sp>
        <p:nvSpPr>
          <p:cNvPr id="3" name="Content Placeholder 2">
            <a:extLst>
              <a:ext uri="{FF2B5EF4-FFF2-40B4-BE49-F238E27FC236}">
                <a16:creationId xmlns:a16="http://schemas.microsoft.com/office/drawing/2014/main" id="{22781D05-2D6D-181D-41B4-A4F480F2C61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6EF847D-DEA5-B866-BAF5-1540470ADB7A}"/>
              </a:ext>
            </a:extLst>
          </p:cNvPr>
          <p:cNvPicPr>
            <a:picLocks noChangeAspect="1"/>
          </p:cNvPicPr>
          <p:nvPr/>
        </p:nvPicPr>
        <p:blipFill>
          <a:blip r:embed="rId2"/>
          <a:stretch>
            <a:fillRect/>
          </a:stretch>
        </p:blipFill>
        <p:spPr>
          <a:xfrm>
            <a:off x="723111" y="1017038"/>
            <a:ext cx="8622057" cy="5502633"/>
          </a:xfrm>
          <a:prstGeom prst="rect">
            <a:avLst/>
          </a:prstGeom>
        </p:spPr>
      </p:pic>
    </p:spTree>
    <p:extLst>
      <p:ext uri="{BB962C8B-B14F-4D97-AF65-F5344CB8AC3E}">
        <p14:creationId xmlns:p14="http://schemas.microsoft.com/office/powerpoint/2010/main" val="1519844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D353-5333-C32F-0419-1ACF28477ECF}"/>
              </a:ext>
            </a:extLst>
          </p:cNvPr>
          <p:cNvSpPr>
            <a:spLocks noGrp="1"/>
          </p:cNvSpPr>
          <p:nvPr>
            <p:ph type="title"/>
          </p:nvPr>
        </p:nvSpPr>
        <p:spPr>
          <a:xfrm>
            <a:off x="838200" y="365125"/>
            <a:ext cx="10515600" cy="521843"/>
          </a:xfrm>
        </p:spPr>
        <p:txBody>
          <a:bodyPr>
            <a:normAutofit fontScale="90000"/>
          </a:bodyPr>
          <a:lstStyle/>
          <a:p>
            <a:r>
              <a:rPr lang="en-US" dirty="0"/>
              <a:t>Data Encryption and Decryption</a:t>
            </a:r>
            <a:endParaRPr lang="en-IN" dirty="0"/>
          </a:p>
        </p:txBody>
      </p:sp>
      <p:pic>
        <p:nvPicPr>
          <p:cNvPr id="5" name="Content Placeholder 4">
            <a:extLst>
              <a:ext uri="{FF2B5EF4-FFF2-40B4-BE49-F238E27FC236}">
                <a16:creationId xmlns:a16="http://schemas.microsoft.com/office/drawing/2014/main" id="{27A9D2BA-EC09-D4D1-66E4-C7FA2D6AECB0}"/>
              </a:ext>
            </a:extLst>
          </p:cNvPr>
          <p:cNvPicPr>
            <a:picLocks noGrp="1" noChangeAspect="1"/>
          </p:cNvPicPr>
          <p:nvPr>
            <p:ph idx="1"/>
          </p:nvPr>
        </p:nvPicPr>
        <p:blipFill>
          <a:blip r:embed="rId2"/>
          <a:stretch>
            <a:fillRect/>
          </a:stretch>
        </p:blipFill>
        <p:spPr>
          <a:xfrm>
            <a:off x="1389888" y="1130779"/>
            <a:ext cx="8273047" cy="5046184"/>
          </a:xfrm>
        </p:spPr>
      </p:pic>
    </p:spTree>
    <p:extLst>
      <p:ext uri="{BB962C8B-B14F-4D97-AF65-F5344CB8AC3E}">
        <p14:creationId xmlns:p14="http://schemas.microsoft.com/office/powerpoint/2010/main" val="2025729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8CA3-B430-6986-EFA0-859828EF7581}"/>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2DD00E4-7583-B0B4-B93E-84D364E4DBCD}"/>
              </a:ext>
            </a:extLst>
          </p:cNvPr>
          <p:cNvPicPr>
            <a:picLocks noGrp="1" noChangeAspect="1"/>
          </p:cNvPicPr>
          <p:nvPr>
            <p:ph idx="1"/>
          </p:nvPr>
        </p:nvPicPr>
        <p:blipFill>
          <a:blip r:embed="rId2"/>
          <a:stretch>
            <a:fillRect/>
          </a:stretch>
        </p:blipFill>
        <p:spPr>
          <a:xfrm>
            <a:off x="2515743" y="4938173"/>
            <a:ext cx="6191250" cy="2076450"/>
          </a:xfrm>
        </p:spPr>
      </p:pic>
      <p:pic>
        <p:nvPicPr>
          <p:cNvPr id="5" name="Picture 4">
            <a:extLst>
              <a:ext uri="{FF2B5EF4-FFF2-40B4-BE49-F238E27FC236}">
                <a16:creationId xmlns:a16="http://schemas.microsoft.com/office/drawing/2014/main" id="{BF405F20-4CAC-A1D6-AF4E-AB8E5EFD8A3C}"/>
              </a:ext>
            </a:extLst>
          </p:cNvPr>
          <p:cNvPicPr>
            <a:picLocks noChangeAspect="1"/>
          </p:cNvPicPr>
          <p:nvPr/>
        </p:nvPicPr>
        <p:blipFill>
          <a:blip r:embed="rId3"/>
          <a:stretch>
            <a:fillRect/>
          </a:stretch>
        </p:blipFill>
        <p:spPr>
          <a:xfrm>
            <a:off x="724281" y="222599"/>
            <a:ext cx="9983343" cy="4715574"/>
          </a:xfrm>
          <a:prstGeom prst="rect">
            <a:avLst/>
          </a:prstGeom>
        </p:spPr>
      </p:pic>
    </p:spTree>
    <p:extLst>
      <p:ext uri="{BB962C8B-B14F-4D97-AF65-F5344CB8AC3E}">
        <p14:creationId xmlns:p14="http://schemas.microsoft.com/office/powerpoint/2010/main" val="182949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6D39-A337-CCCF-7281-40900F9BD8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C4C305-98B2-B427-B89D-99389B219CA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608C4C6-3CFA-66D6-389D-EADCEF106ACF}"/>
              </a:ext>
            </a:extLst>
          </p:cNvPr>
          <p:cNvPicPr>
            <a:picLocks noChangeAspect="1"/>
          </p:cNvPicPr>
          <p:nvPr/>
        </p:nvPicPr>
        <p:blipFill>
          <a:blip r:embed="rId2"/>
          <a:stretch>
            <a:fillRect/>
          </a:stretch>
        </p:blipFill>
        <p:spPr>
          <a:xfrm>
            <a:off x="838200" y="681037"/>
            <a:ext cx="10525125" cy="2324100"/>
          </a:xfrm>
          <a:prstGeom prst="rect">
            <a:avLst/>
          </a:prstGeom>
        </p:spPr>
      </p:pic>
      <p:pic>
        <p:nvPicPr>
          <p:cNvPr id="7" name="Picture 6">
            <a:extLst>
              <a:ext uri="{FF2B5EF4-FFF2-40B4-BE49-F238E27FC236}">
                <a16:creationId xmlns:a16="http://schemas.microsoft.com/office/drawing/2014/main" id="{55F00D13-72C6-FCE6-093C-34954331B83F}"/>
              </a:ext>
            </a:extLst>
          </p:cNvPr>
          <p:cNvPicPr>
            <a:picLocks noChangeAspect="1"/>
          </p:cNvPicPr>
          <p:nvPr/>
        </p:nvPicPr>
        <p:blipFill>
          <a:blip r:embed="rId3"/>
          <a:stretch>
            <a:fillRect/>
          </a:stretch>
        </p:blipFill>
        <p:spPr>
          <a:xfrm>
            <a:off x="3316224" y="3643312"/>
            <a:ext cx="5029200" cy="1895475"/>
          </a:xfrm>
          <a:prstGeom prst="rect">
            <a:avLst/>
          </a:prstGeom>
        </p:spPr>
      </p:pic>
    </p:spTree>
    <p:extLst>
      <p:ext uri="{BB962C8B-B14F-4D97-AF65-F5344CB8AC3E}">
        <p14:creationId xmlns:p14="http://schemas.microsoft.com/office/powerpoint/2010/main" val="136683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2999-C818-DF5B-1E55-1B7ECD19DB43}"/>
              </a:ext>
            </a:extLst>
          </p:cNvPr>
          <p:cNvSpPr>
            <a:spLocks noGrp="1"/>
          </p:cNvSpPr>
          <p:nvPr>
            <p:ph type="title"/>
          </p:nvPr>
        </p:nvSpPr>
        <p:spPr>
          <a:xfrm>
            <a:off x="838200" y="365125"/>
            <a:ext cx="10515600" cy="558419"/>
          </a:xfrm>
        </p:spPr>
        <p:txBody>
          <a:bodyPr>
            <a:normAutofit fontScale="90000"/>
          </a:bodyPr>
          <a:lstStyle/>
          <a:p>
            <a:r>
              <a:rPr lang="en-US" dirty="0"/>
              <a:t>Data Anonymization Techniques</a:t>
            </a:r>
            <a:endParaRPr lang="en-IN" dirty="0"/>
          </a:p>
        </p:txBody>
      </p:sp>
      <p:sp>
        <p:nvSpPr>
          <p:cNvPr id="3" name="Content Placeholder 2">
            <a:extLst>
              <a:ext uri="{FF2B5EF4-FFF2-40B4-BE49-F238E27FC236}">
                <a16:creationId xmlns:a16="http://schemas.microsoft.com/office/drawing/2014/main" id="{3B869E2F-FD02-7CAC-8C12-5566BC95AD8B}"/>
              </a:ext>
            </a:extLst>
          </p:cNvPr>
          <p:cNvSpPr>
            <a:spLocks noGrp="1"/>
          </p:cNvSpPr>
          <p:nvPr>
            <p:ph idx="1"/>
          </p:nvPr>
        </p:nvSpPr>
        <p:spPr>
          <a:xfrm>
            <a:off x="838200" y="1161288"/>
            <a:ext cx="10515600" cy="5015675"/>
          </a:xfrm>
        </p:spPr>
        <p:txBody>
          <a:bodyPr>
            <a:normAutofit lnSpcReduction="10000"/>
          </a:bodyPr>
          <a:lstStyle/>
          <a:p>
            <a:r>
              <a:rPr lang="en-US" dirty="0"/>
              <a:t>There are several techniques for data anonymization.</a:t>
            </a:r>
          </a:p>
          <a:p>
            <a:r>
              <a:rPr lang="en-US" dirty="0"/>
              <a:t> Among them, three common techniques are </a:t>
            </a:r>
            <a:r>
              <a:rPr lang="en-US" b="1" i="1" dirty="0">
                <a:solidFill>
                  <a:srgbClr val="FF0000"/>
                </a:solidFill>
              </a:rPr>
              <a:t>k-anonymity, l-diversity, and t-closeness. </a:t>
            </a:r>
          </a:p>
          <a:p>
            <a:r>
              <a:rPr lang="en-US" dirty="0"/>
              <a:t>In k-anonymity, each user is not distinguishable from at least k − 1 number of users in each block. </a:t>
            </a:r>
          </a:p>
          <a:p>
            <a:r>
              <a:rPr lang="en-US" dirty="0"/>
              <a:t>In l-diversity, there are at least l different sensitive attributes in each block. </a:t>
            </a:r>
          </a:p>
          <a:p>
            <a:r>
              <a:rPr lang="en-US" dirty="0"/>
              <a:t>A simple approach for anonymization is to suppress the name of the user. </a:t>
            </a:r>
          </a:p>
          <a:p>
            <a:r>
              <a:rPr lang="en-US" dirty="0"/>
              <a:t>However, the malicious user can extract the user’s sensitive attributes using non-sensitive attributes such as age, gender, or pin code of the user’s area and prior knowledge. </a:t>
            </a:r>
            <a:endParaRPr lang="en-IN" dirty="0"/>
          </a:p>
        </p:txBody>
      </p:sp>
    </p:spTree>
    <p:extLst>
      <p:ext uri="{BB962C8B-B14F-4D97-AF65-F5344CB8AC3E}">
        <p14:creationId xmlns:p14="http://schemas.microsoft.com/office/powerpoint/2010/main" val="4285904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9DEC-3CE2-D441-9F59-70A0AC9D1C9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1EE20B55-28E0-A65D-7C5B-743245A8F7E8}"/>
              </a:ext>
            </a:extLst>
          </p:cNvPr>
          <p:cNvPicPr>
            <a:picLocks noGrp="1" noChangeAspect="1"/>
          </p:cNvPicPr>
          <p:nvPr>
            <p:ph idx="1"/>
          </p:nvPr>
        </p:nvPicPr>
        <p:blipFill>
          <a:blip r:embed="rId2"/>
          <a:stretch>
            <a:fillRect/>
          </a:stretch>
        </p:blipFill>
        <p:spPr>
          <a:xfrm>
            <a:off x="838200" y="2139951"/>
            <a:ext cx="10020300" cy="2533650"/>
          </a:xfrm>
        </p:spPr>
      </p:pic>
      <p:pic>
        <p:nvPicPr>
          <p:cNvPr id="5" name="Picture 4">
            <a:extLst>
              <a:ext uri="{FF2B5EF4-FFF2-40B4-BE49-F238E27FC236}">
                <a16:creationId xmlns:a16="http://schemas.microsoft.com/office/drawing/2014/main" id="{33068B40-D628-DDDF-C08C-9403836A0440}"/>
              </a:ext>
            </a:extLst>
          </p:cNvPr>
          <p:cNvPicPr>
            <a:picLocks noChangeAspect="1"/>
          </p:cNvPicPr>
          <p:nvPr/>
        </p:nvPicPr>
        <p:blipFill>
          <a:blip r:embed="rId3"/>
          <a:stretch>
            <a:fillRect/>
          </a:stretch>
        </p:blipFill>
        <p:spPr>
          <a:xfrm>
            <a:off x="905827" y="365125"/>
            <a:ext cx="10563225" cy="1819275"/>
          </a:xfrm>
          <a:prstGeom prst="rect">
            <a:avLst/>
          </a:prstGeom>
        </p:spPr>
      </p:pic>
      <p:pic>
        <p:nvPicPr>
          <p:cNvPr id="9" name="Picture 8">
            <a:extLst>
              <a:ext uri="{FF2B5EF4-FFF2-40B4-BE49-F238E27FC236}">
                <a16:creationId xmlns:a16="http://schemas.microsoft.com/office/drawing/2014/main" id="{B17B14DB-C373-A400-62B7-7978E8A03EA1}"/>
              </a:ext>
            </a:extLst>
          </p:cNvPr>
          <p:cNvPicPr>
            <a:picLocks noChangeAspect="1"/>
          </p:cNvPicPr>
          <p:nvPr/>
        </p:nvPicPr>
        <p:blipFill>
          <a:blip r:embed="rId4"/>
          <a:stretch>
            <a:fillRect/>
          </a:stretch>
        </p:blipFill>
        <p:spPr>
          <a:xfrm>
            <a:off x="2870263" y="4826508"/>
            <a:ext cx="5153025" cy="1905000"/>
          </a:xfrm>
          <a:prstGeom prst="rect">
            <a:avLst/>
          </a:prstGeom>
        </p:spPr>
      </p:pic>
    </p:spTree>
    <p:extLst>
      <p:ext uri="{BB962C8B-B14F-4D97-AF65-F5344CB8AC3E}">
        <p14:creationId xmlns:p14="http://schemas.microsoft.com/office/powerpoint/2010/main" val="2039707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E79E-F17E-E1F0-C663-261305A0D7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20B8B7-58BF-F23E-EBC8-831A05C2D2B2}"/>
              </a:ext>
            </a:extLst>
          </p:cNvPr>
          <p:cNvPicPr>
            <a:picLocks noGrp="1" noChangeAspect="1"/>
          </p:cNvPicPr>
          <p:nvPr>
            <p:ph idx="1"/>
          </p:nvPr>
        </p:nvPicPr>
        <p:blipFill>
          <a:blip r:embed="rId2"/>
          <a:stretch>
            <a:fillRect/>
          </a:stretch>
        </p:blipFill>
        <p:spPr>
          <a:xfrm>
            <a:off x="838200" y="671513"/>
            <a:ext cx="10096500" cy="2038350"/>
          </a:xfrm>
        </p:spPr>
      </p:pic>
    </p:spTree>
    <p:extLst>
      <p:ext uri="{BB962C8B-B14F-4D97-AF65-F5344CB8AC3E}">
        <p14:creationId xmlns:p14="http://schemas.microsoft.com/office/powerpoint/2010/main" val="3867152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6948-79EF-FDAB-37A8-D2EC8035D3C1}"/>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8295CAEA-36AF-370E-3843-15C3CEB1A36F}"/>
              </a:ext>
            </a:extLst>
          </p:cNvPr>
          <p:cNvPicPr>
            <a:picLocks noGrp="1" noChangeAspect="1"/>
          </p:cNvPicPr>
          <p:nvPr>
            <p:ph idx="1"/>
          </p:nvPr>
        </p:nvPicPr>
        <p:blipFill>
          <a:blip r:embed="rId2"/>
          <a:stretch>
            <a:fillRect/>
          </a:stretch>
        </p:blipFill>
        <p:spPr>
          <a:xfrm>
            <a:off x="426720" y="5616225"/>
            <a:ext cx="10515600" cy="846515"/>
          </a:xfrm>
        </p:spPr>
      </p:pic>
      <p:pic>
        <p:nvPicPr>
          <p:cNvPr id="5" name="Picture 4">
            <a:extLst>
              <a:ext uri="{FF2B5EF4-FFF2-40B4-BE49-F238E27FC236}">
                <a16:creationId xmlns:a16="http://schemas.microsoft.com/office/drawing/2014/main" id="{E2DED2F0-3BFB-7167-7B12-7AA88B4636CB}"/>
              </a:ext>
            </a:extLst>
          </p:cNvPr>
          <p:cNvPicPr>
            <a:picLocks noChangeAspect="1"/>
          </p:cNvPicPr>
          <p:nvPr/>
        </p:nvPicPr>
        <p:blipFill>
          <a:blip r:embed="rId3"/>
          <a:stretch>
            <a:fillRect/>
          </a:stretch>
        </p:blipFill>
        <p:spPr>
          <a:xfrm>
            <a:off x="733425" y="16035"/>
            <a:ext cx="10001631" cy="3810568"/>
          </a:xfrm>
          <a:prstGeom prst="rect">
            <a:avLst/>
          </a:prstGeom>
        </p:spPr>
      </p:pic>
      <p:pic>
        <p:nvPicPr>
          <p:cNvPr id="7" name="Picture 6">
            <a:extLst>
              <a:ext uri="{FF2B5EF4-FFF2-40B4-BE49-F238E27FC236}">
                <a16:creationId xmlns:a16="http://schemas.microsoft.com/office/drawing/2014/main" id="{79DED334-5852-9B37-8DC3-35E5A1A79E8D}"/>
              </a:ext>
            </a:extLst>
          </p:cNvPr>
          <p:cNvPicPr>
            <a:picLocks noChangeAspect="1"/>
          </p:cNvPicPr>
          <p:nvPr/>
        </p:nvPicPr>
        <p:blipFill>
          <a:blip r:embed="rId4"/>
          <a:stretch>
            <a:fillRect/>
          </a:stretch>
        </p:blipFill>
        <p:spPr>
          <a:xfrm>
            <a:off x="1382459" y="3826603"/>
            <a:ext cx="4460558" cy="1752060"/>
          </a:xfrm>
          <a:prstGeom prst="rect">
            <a:avLst/>
          </a:prstGeom>
        </p:spPr>
      </p:pic>
    </p:spTree>
    <p:extLst>
      <p:ext uri="{BB962C8B-B14F-4D97-AF65-F5344CB8AC3E}">
        <p14:creationId xmlns:p14="http://schemas.microsoft.com/office/powerpoint/2010/main" val="1093789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C465-1490-29EC-FE04-51849AE389E4}"/>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DBE30C7-5E89-F67A-B5F8-441C8E79D883}"/>
              </a:ext>
            </a:extLst>
          </p:cNvPr>
          <p:cNvPicPr>
            <a:picLocks noGrp="1" noChangeAspect="1"/>
          </p:cNvPicPr>
          <p:nvPr>
            <p:ph idx="1"/>
          </p:nvPr>
        </p:nvPicPr>
        <p:blipFill>
          <a:blip r:embed="rId2"/>
          <a:stretch>
            <a:fillRect/>
          </a:stretch>
        </p:blipFill>
        <p:spPr>
          <a:xfrm>
            <a:off x="1171575" y="2872010"/>
            <a:ext cx="9848850" cy="1162050"/>
          </a:xfrm>
        </p:spPr>
      </p:pic>
      <p:pic>
        <p:nvPicPr>
          <p:cNvPr id="5" name="Picture 4">
            <a:extLst>
              <a:ext uri="{FF2B5EF4-FFF2-40B4-BE49-F238E27FC236}">
                <a16:creationId xmlns:a16="http://schemas.microsoft.com/office/drawing/2014/main" id="{DA9B200E-F50C-E450-DEDA-99635160F740}"/>
              </a:ext>
            </a:extLst>
          </p:cNvPr>
          <p:cNvPicPr>
            <a:picLocks noChangeAspect="1"/>
          </p:cNvPicPr>
          <p:nvPr/>
        </p:nvPicPr>
        <p:blipFill>
          <a:blip r:embed="rId3"/>
          <a:stretch>
            <a:fillRect/>
          </a:stretch>
        </p:blipFill>
        <p:spPr>
          <a:xfrm>
            <a:off x="701421" y="40799"/>
            <a:ext cx="10496550" cy="2886075"/>
          </a:xfrm>
          <a:prstGeom prst="rect">
            <a:avLst/>
          </a:prstGeom>
        </p:spPr>
      </p:pic>
      <p:pic>
        <p:nvPicPr>
          <p:cNvPr id="9" name="Picture 8">
            <a:extLst>
              <a:ext uri="{FF2B5EF4-FFF2-40B4-BE49-F238E27FC236}">
                <a16:creationId xmlns:a16="http://schemas.microsoft.com/office/drawing/2014/main" id="{6A081ADB-901B-3ABA-54F3-CFC4C441A930}"/>
              </a:ext>
            </a:extLst>
          </p:cNvPr>
          <p:cNvPicPr>
            <a:picLocks noChangeAspect="1"/>
          </p:cNvPicPr>
          <p:nvPr/>
        </p:nvPicPr>
        <p:blipFill>
          <a:blip r:embed="rId4"/>
          <a:stretch>
            <a:fillRect/>
          </a:stretch>
        </p:blipFill>
        <p:spPr>
          <a:xfrm>
            <a:off x="2537460" y="4243832"/>
            <a:ext cx="5105400" cy="1943100"/>
          </a:xfrm>
          <a:prstGeom prst="rect">
            <a:avLst/>
          </a:prstGeom>
        </p:spPr>
      </p:pic>
    </p:spTree>
    <p:extLst>
      <p:ext uri="{BB962C8B-B14F-4D97-AF65-F5344CB8AC3E}">
        <p14:creationId xmlns:p14="http://schemas.microsoft.com/office/powerpoint/2010/main" val="49883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8722-3894-CE59-BE13-B72E46FB61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DDC355-2825-3917-7D6F-63FD8C2B8BA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0EF03EB-44A8-E241-4C37-C0BE7B03733B}"/>
              </a:ext>
            </a:extLst>
          </p:cNvPr>
          <p:cNvPicPr>
            <a:picLocks noChangeAspect="1"/>
          </p:cNvPicPr>
          <p:nvPr/>
        </p:nvPicPr>
        <p:blipFill>
          <a:blip r:embed="rId2"/>
          <a:stretch>
            <a:fillRect/>
          </a:stretch>
        </p:blipFill>
        <p:spPr>
          <a:xfrm>
            <a:off x="435483" y="109728"/>
            <a:ext cx="9266301" cy="5093952"/>
          </a:xfrm>
          <a:prstGeom prst="rect">
            <a:avLst/>
          </a:prstGeom>
        </p:spPr>
      </p:pic>
      <p:pic>
        <p:nvPicPr>
          <p:cNvPr id="7" name="Picture 6">
            <a:extLst>
              <a:ext uri="{FF2B5EF4-FFF2-40B4-BE49-F238E27FC236}">
                <a16:creationId xmlns:a16="http://schemas.microsoft.com/office/drawing/2014/main" id="{EA1C9AAE-FECC-F8D8-7021-13895F7874EA}"/>
              </a:ext>
            </a:extLst>
          </p:cNvPr>
          <p:cNvPicPr>
            <a:picLocks noChangeAspect="1"/>
          </p:cNvPicPr>
          <p:nvPr/>
        </p:nvPicPr>
        <p:blipFill>
          <a:blip r:embed="rId3"/>
          <a:stretch>
            <a:fillRect/>
          </a:stretch>
        </p:blipFill>
        <p:spPr>
          <a:xfrm>
            <a:off x="5862828" y="4909834"/>
            <a:ext cx="4735068" cy="1655558"/>
          </a:xfrm>
          <a:prstGeom prst="rect">
            <a:avLst/>
          </a:prstGeom>
        </p:spPr>
      </p:pic>
    </p:spTree>
    <p:extLst>
      <p:ext uri="{BB962C8B-B14F-4D97-AF65-F5344CB8AC3E}">
        <p14:creationId xmlns:p14="http://schemas.microsoft.com/office/powerpoint/2010/main" val="3880266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51DD-5A44-1E8F-E7C1-457F776B8F5C}"/>
              </a:ext>
            </a:extLst>
          </p:cNvPr>
          <p:cNvSpPr>
            <a:spLocks noGrp="1"/>
          </p:cNvSpPr>
          <p:nvPr>
            <p:ph type="title"/>
          </p:nvPr>
        </p:nvSpPr>
        <p:spPr>
          <a:xfrm>
            <a:off x="838200" y="246253"/>
            <a:ext cx="10515600" cy="549275"/>
          </a:xfrm>
        </p:spPr>
        <p:txBody>
          <a:bodyPr>
            <a:normAutofit fontScale="90000"/>
          </a:bodyPr>
          <a:lstStyle/>
          <a:p>
            <a:r>
              <a:rPr lang="en-US" dirty="0"/>
              <a:t>Blockchain</a:t>
            </a:r>
            <a:endParaRPr lang="en-IN" dirty="0"/>
          </a:p>
        </p:txBody>
      </p:sp>
      <p:sp>
        <p:nvSpPr>
          <p:cNvPr id="3" name="Content Placeholder 2">
            <a:extLst>
              <a:ext uri="{FF2B5EF4-FFF2-40B4-BE49-F238E27FC236}">
                <a16:creationId xmlns:a16="http://schemas.microsoft.com/office/drawing/2014/main" id="{5B19E1D7-BB0F-BE05-23C3-03BB23749444}"/>
              </a:ext>
            </a:extLst>
          </p:cNvPr>
          <p:cNvSpPr>
            <a:spLocks noGrp="1"/>
          </p:cNvSpPr>
          <p:nvPr>
            <p:ph idx="1"/>
          </p:nvPr>
        </p:nvSpPr>
        <p:spPr>
          <a:xfrm>
            <a:off x="838200" y="795528"/>
            <a:ext cx="10515600" cy="5381435"/>
          </a:xfrm>
        </p:spPr>
        <p:txBody>
          <a:bodyPr>
            <a:normAutofit fontScale="92500" lnSpcReduction="20000"/>
          </a:bodyPr>
          <a:lstStyle/>
          <a:p>
            <a:pPr algn="just"/>
            <a:r>
              <a:rPr lang="en-US" dirty="0"/>
              <a:t>Blockchain was introduced in 2008 by Satoshi Nakamoto or a group of people with alias who developed bitcoin. He/they authored a bitcoin white paper titled ‘Bitcoin: A Peer-to-Peer Electronic Cash System’. </a:t>
            </a:r>
          </a:p>
          <a:p>
            <a:pPr algn="just"/>
            <a:r>
              <a:rPr lang="en-US" dirty="0"/>
              <a:t>Blockchain is a shared, immutable ledger that facilitates the process of recording transactions and tracking assets in a business network. </a:t>
            </a:r>
          </a:p>
          <a:p>
            <a:pPr algn="just"/>
            <a:r>
              <a:rPr lang="en-US" dirty="0"/>
              <a:t>An asset can be tangible (a house, car, cash, land) or intangible (intellectual property, patents, copyrights, branding). Virtually anything of value can be tracked and traded on a blockchain network, reducing risk and cutting costs for all involved.</a:t>
            </a:r>
          </a:p>
          <a:p>
            <a:pPr algn="just"/>
            <a:r>
              <a:rPr lang="en-US" dirty="0"/>
              <a:t>In a centralized architecture, there is a single copy of the information. Also, there is a high maintenance cost. </a:t>
            </a:r>
          </a:p>
          <a:p>
            <a:pPr algn="just"/>
            <a:r>
              <a:rPr lang="en-US" dirty="0"/>
              <a:t>In contrast, the decentralized network distributes the information to all nodes. Blockchain technology decentralizes the entire network.</a:t>
            </a:r>
          </a:p>
          <a:p>
            <a:pPr algn="just"/>
            <a:r>
              <a:rPr lang="en-US" dirty="0"/>
              <a:t>Data cannot be tampered with in blockchain technology as it is cryptographically secured. </a:t>
            </a:r>
            <a:endParaRPr lang="en-IN" dirty="0"/>
          </a:p>
        </p:txBody>
      </p:sp>
    </p:spTree>
    <p:extLst>
      <p:ext uri="{BB962C8B-B14F-4D97-AF65-F5344CB8AC3E}">
        <p14:creationId xmlns:p14="http://schemas.microsoft.com/office/powerpoint/2010/main" val="3726272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27AE-C65B-715E-C03E-570AEE33E81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B5EFC0-AD2F-C272-6A74-8881BC7AD222}"/>
              </a:ext>
            </a:extLst>
          </p:cNvPr>
          <p:cNvSpPr>
            <a:spLocks noGrp="1"/>
          </p:cNvSpPr>
          <p:nvPr>
            <p:ph idx="1"/>
          </p:nvPr>
        </p:nvSpPr>
        <p:spPr/>
        <p:txBody>
          <a:bodyPr/>
          <a:lstStyle/>
          <a:p>
            <a:pPr algn="just"/>
            <a:r>
              <a:rPr lang="en-US" dirty="0"/>
              <a:t>Blockchain is composed of cryptographically linked blocks like a linked list of a data structure and hash as a pointer. That is, there is a chain of blocks in blockchain in chronological order. This is illustrated in Figure 8.5.</a:t>
            </a:r>
          </a:p>
          <a:p>
            <a:pPr algn="just"/>
            <a:endParaRPr lang="en-IN" dirty="0"/>
          </a:p>
        </p:txBody>
      </p:sp>
      <p:pic>
        <p:nvPicPr>
          <p:cNvPr id="5" name="Picture 4">
            <a:extLst>
              <a:ext uri="{FF2B5EF4-FFF2-40B4-BE49-F238E27FC236}">
                <a16:creationId xmlns:a16="http://schemas.microsoft.com/office/drawing/2014/main" id="{3EDC60D2-3C2C-5995-3A9B-702118D0C99C}"/>
              </a:ext>
            </a:extLst>
          </p:cNvPr>
          <p:cNvPicPr>
            <a:picLocks noChangeAspect="1"/>
          </p:cNvPicPr>
          <p:nvPr/>
        </p:nvPicPr>
        <p:blipFill>
          <a:blip r:embed="rId2"/>
          <a:stretch>
            <a:fillRect/>
          </a:stretch>
        </p:blipFill>
        <p:spPr>
          <a:xfrm>
            <a:off x="2024443" y="3730184"/>
            <a:ext cx="8930069" cy="2524603"/>
          </a:xfrm>
          <a:prstGeom prst="rect">
            <a:avLst/>
          </a:prstGeom>
        </p:spPr>
      </p:pic>
    </p:spTree>
    <p:extLst>
      <p:ext uri="{BB962C8B-B14F-4D97-AF65-F5344CB8AC3E}">
        <p14:creationId xmlns:p14="http://schemas.microsoft.com/office/powerpoint/2010/main" val="3709541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23B2-AA48-0AEE-8E07-06117CBA9FC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F340543-3D60-F411-4374-B3CB625AED43}"/>
              </a:ext>
            </a:extLst>
          </p:cNvPr>
          <p:cNvPicPr>
            <a:picLocks noGrp="1" noChangeAspect="1"/>
          </p:cNvPicPr>
          <p:nvPr>
            <p:ph idx="1"/>
          </p:nvPr>
        </p:nvPicPr>
        <p:blipFill>
          <a:blip r:embed="rId2"/>
          <a:stretch>
            <a:fillRect/>
          </a:stretch>
        </p:blipFill>
        <p:spPr>
          <a:xfrm>
            <a:off x="2139696" y="280241"/>
            <a:ext cx="7324343" cy="6364042"/>
          </a:xfrm>
          <a:prstGeom prst="rect">
            <a:avLst/>
          </a:prstGeom>
        </p:spPr>
      </p:pic>
    </p:spTree>
    <p:extLst>
      <p:ext uri="{BB962C8B-B14F-4D97-AF65-F5344CB8AC3E}">
        <p14:creationId xmlns:p14="http://schemas.microsoft.com/office/powerpoint/2010/main" val="3271921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438F-29EF-48B1-4BBB-681C425FB78A}"/>
              </a:ext>
            </a:extLst>
          </p:cNvPr>
          <p:cNvSpPr>
            <a:spLocks noGrp="1"/>
          </p:cNvSpPr>
          <p:nvPr>
            <p:ph type="title"/>
          </p:nvPr>
        </p:nvSpPr>
        <p:spPr/>
        <p:txBody>
          <a:bodyPr/>
          <a:lstStyle/>
          <a:p>
            <a:r>
              <a:rPr lang="en-US" dirty="0"/>
              <a:t>Blockchain and its versions</a:t>
            </a:r>
            <a:endParaRPr lang="en-IN" dirty="0"/>
          </a:p>
        </p:txBody>
      </p:sp>
      <p:sp>
        <p:nvSpPr>
          <p:cNvPr id="3" name="Content Placeholder 2">
            <a:extLst>
              <a:ext uri="{FF2B5EF4-FFF2-40B4-BE49-F238E27FC236}">
                <a16:creationId xmlns:a16="http://schemas.microsoft.com/office/drawing/2014/main" id="{0357BE6E-0CCC-2AAB-1353-2087A73C6B19}"/>
              </a:ext>
            </a:extLst>
          </p:cNvPr>
          <p:cNvSpPr>
            <a:spLocks noGrp="1"/>
          </p:cNvSpPr>
          <p:nvPr>
            <p:ph idx="1"/>
          </p:nvPr>
        </p:nvSpPr>
        <p:spPr/>
        <p:txBody>
          <a:bodyPr>
            <a:normAutofit fontScale="92500" lnSpcReduction="10000"/>
          </a:bodyPr>
          <a:lstStyle/>
          <a:p>
            <a:r>
              <a:rPr lang="en-US" dirty="0"/>
              <a:t>The blockchain is shared among all the users of the networks.</a:t>
            </a:r>
          </a:p>
          <a:p>
            <a:r>
              <a:rPr lang="en-US" dirty="0"/>
              <a:t>Each user has the same copy of it and can see the history of transactions. </a:t>
            </a:r>
          </a:p>
          <a:p>
            <a:r>
              <a:rPr lang="en-US" dirty="0"/>
              <a:t>The details are since the first block was added to the blockchain network. </a:t>
            </a:r>
          </a:p>
          <a:p>
            <a:r>
              <a:rPr lang="en-US" dirty="0"/>
              <a:t>The first block is also called genesis block. </a:t>
            </a:r>
          </a:p>
          <a:p>
            <a:r>
              <a:rPr lang="en-US" dirty="0"/>
              <a:t>There are three versions of Blockchain. Blockchain 1.0 is used in digital currency like bitcoin or other cryptocurrencies in a decentralized system.</a:t>
            </a:r>
          </a:p>
          <a:p>
            <a:r>
              <a:rPr lang="en-US" dirty="0"/>
              <a:t>Blockchain 2.0 is used in smart contracts and the transfer of stock</a:t>
            </a:r>
          </a:p>
          <a:p>
            <a:r>
              <a:rPr lang="en-US" dirty="0"/>
              <a:t>and bonds.</a:t>
            </a:r>
          </a:p>
          <a:p>
            <a:r>
              <a:rPr lang="en-US" dirty="0"/>
              <a:t>Blockchain 3.0 is used in government organizations, hospitals, and many more.</a:t>
            </a:r>
            <a:endParaRPr lang="en-IN" dirty="0"/>
          </a:p>
        </p:txBody>
      </p:sp>
    </p:spTree>
    <p:extLst>
      <p:ext uri="{BB962C8B-B14F-4D97-AF65-F5344CB8AC3E}">
        <p14:creationId xmlns:p14="http://schemas.microsoft.com/office/powerpoint/2010/main" val="2406813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1BAC-FCAE-1D19-961A-083A443AFA04}"/>
              </a:ext>
            </a:extLst>
          </p:cNvPr>
          <p:cNvSpPr>
            <a:spLocks noGrp="1"/>
          </p:cNvSpPr>
          <p:nvPr>
            <p:ph type="title"/>
          </p:nvPr>
        </p:nvSpPr>
        <p:spPr>
          <a:xfrm>
            <a:off x="838200" y="365125"/>
            <a:ext cx="10515600" cy="549275"/>
          </a:xfrm>
        </p:spPr>
        <p:txBody>
          <a:bodyPr>
            <a:normAutofit fontScale="90000"/>
          </a:bodyPr>
          <a:lstStyle/>
          <a:p>
            <a:r>
              <a:rPr lang="en-US" dirty="0"/>
              <a:t>Hash</a:t>
            </a:r>
            <a:endParaRPr lang="en-IN" dirty="0"/>
          </a:p>
        </p:txBody>
      </p:sp>
      <p:sp>
        <p:nvSpPr>
          <p:cNvPr id="3" name="Content Placeholder 2">
            <a:extLst>
              <a:ext uri="{FF2B5EF4-FFF2-40B4-BE49-F238E27FC236}">
                <a16:creationId xmlns:a16="http://schemas.microsoft.com/office/drawing/2014/main" id="{70641BE6-B144-BD0D-60E3-2AFC47FD9AAF}"/>
              </a:ext>
            </a:extLst>
          </p:cNvPr>
          <p:cNvSpPr>
            <a:spLocks noGrp="1"/>
          </p:cNvSpPr>
          <p:nvPr>
            <p:ph idx="1"/>
          </p:nvPr>
        </p:nvSpPr>
        <p:spPr>
          <a:xfrm>
            <a:off x="838200" y="996696"/>
            <a:ext cx="10515600" cy="5180267"/>
          </a:xfrm>
        </p:spPr>
        <p:txBody>
          <a:bodyPr>
            <a:normAutofit lnSpcReduction="10000"/>
          </a:bodyPr>
          <a:lstStyle/>
          <a:p>
            <a:pPr algn="just"/>
            <a:r>
              <a:rPr lang="en-US" dirty="0"/>
              <a:t>Hash is a function that converts input data of any size to a fixed size of alphanumeric characters. Hash represents each block uniquely. The first block has the previous hash “0000...." as there is no preceding block to it. The “previous hash" of the current block is the “Hash" of the previous block.</a:t>
            </a:r>
          </a:p>
          <a:p>
            <a:pPr algn="just"/>
            <a:r>
              <a:rPr lang="en-US" dirty="0"/>
              <a:t>Hash Function and Its Properties: The blockchain performs cryptography using hash function. Given an input data, the corresponding hash value is generated.</a:t>
            </a:r>
          </a:p>
          <a:p>
            <a:pPr algn="just"/>
            <a:r>
              <a:rPr lang="en-US" dirty="0"/>
              <a:t>There are 64 digits in hexadecimal representation or 32 bytes in binary representation. Each digit is mapped to 4 bits in binary representation. Therefore, the total size is 64 × 4 equal to 256 bits. The size of input can be anything and the size of the output is a fixed size of 256 bits for the SHA-256 hashing algorithm. The SHA stands for Secure Hashing Algorithm.</a:t>
            </a:r>
          </a:p>
          <a:p>
            <a:pPr algn="just"/>
            <a:endParaRPr lang="en-IN" dirty="0"/>
          </a:p>
        </p:txBody>
      </p:sp>
    </p:spTree>
    <p:extLst>
      <p:ext uri="{BB962C8B-B14F-4D97-AF65-F5344CB8AC3E}">
        <p14:creationId xmlns:p14="http://schemas.microsoft.com/office/powerpoint/2010/main" val="386917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3F69-3723-4F94-FACB-7F38BDEDE416}"/>
              </a:ext>
            </a:extLst>
          </p:cNvPr>
          <p:cNvSpPr>
            <a:spLocks noGrp="1"/>
          </p:cNvSpPr>
          <p:nvPr>
            <p:ph type="title"/>
          </p:nvPr>
        </p:nvSpPr>
        <p:spPr/>
        <p:txBody>
          <a:bodyPr/>
          <a:lstStyle/>
          <a:p>
            <a:r>
              <a:rPr lang="en-US" dirty="0"/>
              <a:t>Privacy using k-anonymity</a:t>
            </a:r>
            <a:endParaRPr lang="en-IN" dirty="0"/>
          </a:p>
        </p:txBody>
      </p:sp>
      <p:pic>
        <p:nvPicPr>
          <p:cNvPr id="5" name="Content Placeholder 4">
            <a:extLst>
              <a:ext uri="{FF2B5EF4-FFF2-40B4-BE49-F238E27FC236}">
                <a16:creationId xmlns:a16="http://schemas.microsoft.com/office/drawing/2014/main" id="{403F8B1D-AD3A-3E9B-8BEB-3FD15B97A026}"/>
              </a:ext>
            </a:extLst>
          </p:cNvPr>
          <p:cNvPicPr>
            <a:picLocks noGrp="1" noChangeAspect="1"/>
          </p:cNvPicPr>
          <p:nvPr>
            <p:ph idx="1"/>
          </p:nvPr>
        </p:nvPicPr>
        <p:blipFill>
          <a:blip r:embed="rId2"/>
          <a:stretch>
            <a:fillRect/>
          </a:stretch>
        </p:blipFill>
        <p:spPr>
          <a:xfrm>
            <a:off x="838200" y="2026749"/>
            <a:ext cx="10515600" cy="3949089"/>
          </a:xfrm>
        </p:spPr>
      </p:pic>
    </p:spTree>
    <p:extLst>
      <p:ext uri="{BB962C8B-B14F-4D97-AF65-F5344CB8AC3E}">
        <p14:creationId xmlns:p14="http://schemas.microsoft.com/office/powerpoint/2010/main" val="2490282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FA5F-45CA-2D27-D06C-DAFC3A1CD5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76E94A-648F-DF47-CD0F-EDFB6040CC63}"/>
              </a:ext>
            </a:extLst>
          </p:cNvPr>
          <p:cNvSpPr>
            <a:spLocks noGrp="1"/>
          </p:cNvSpPr>
          <p:nvPr>
            <p:ph idx="1"/>
          </p:nvPr>
        </p:nvSpPr>
        <p:spPr/>
        <p:txBody>
          <a:bodyPr>
            <a:normAutofit/>
          </a:bodyPr>
          <a:lstStyle/>
          <a:p>
            <a:r>
              <a:rPr lang="en-US" dirty="0"/>
              <a:t>The properties of the hash function are as follows:</a:t>
            </a:r>
          </a:p>
          <a:p>
            <a:r>
              <a:rPr lang="en-US" dirty="0"/>
              <a:t>It is a one-way function, that is, given the input, the hash value can be computed easily. However, given the hash value, it is very difficult to produce the input back. This is like a trapdoor function in ECC.</a:t>
            </a:r>
          </a:p>
          <a:p>
            <a:r>
              <a:rPr lang="en-US" dirty="0"/>
              <a:t>It is deterministic, that is, for the same input, the output is also the same.</a:t>
            </a:r>
          </a:p>
          <a:p>
            <a:r>
              <a:rPr lang="en-US" dirty="0"/>
              <a:t>A small change in the input, there would be a big change in the output.</a:t>
            </a:r>
            <a:endParaRPr lang="en-IN" dirty="0"/>
          </a:p>
        </p:txBody>
      </p:sp>
    </p:spTree>
    <p:extLst>
      <p:ext uri="{BB962C8B-B14F-4D97-AF65-F5344CB8AC3E}">
        <p14:creationId xmlns:p14="http://schemas.microsoft.com/office/powerpoint/2010/main" val="1741496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4802-37FE-C200-3F0E-9AB95F82C410}"/>
              </a:ext>
            </a:extLst>
          </p:cNvPr>
          <p:cNvSpPr>
            <a:spLocks noGrp="1"/>
          </p:cNvSpPr>
          <p:nvPr>
            <p:ph type="title"/>
          </p:nvPr>
        </p:nvSpPr>
        <p:spPr>
          <a:xfrm>
            <a:off x="838200" y="136526"/>
            <a:ext cx="10515600" cy="315912"/>
          </a:xfrm>
        </p:spPr>
        <p:txBody>
          <a:bodyPr>
            <a:normAutofit fontScale="90000"/>
          </a:bodyPr>
          <a:lstStyle/>
          <a:p>
            <a:r>
              <a:rPr lang="en-US" dirty="0"/>
              <a:t>Steps for creating new block in a ledger</a:t>
            </a:r>
            <a:endParaRPr lang="en-IN" dirty="0"/>
          </a:p>
        </p:txBody>
      </p:sp>
      <p:sp>
        <p:nvSpPr>
          <p:cNvPr id="3" name="Content Placeholder 2">
            <a:extLst>
              <a:ext uri="{FF2B5EF4-FFF2-40B4-BE49-F238E27FC236}">
                <a16:creationId xmlns:a16="http://schemas.microsoft.com/office/drawing/2014/main" id="{C9ED0993-6BFA-A95C-74DD-E8C9A6539704}"/>
              </a:ext>
            </a:extLst>
          </p:cNvPr>
          <p:cNvSpPr>
            <a:spLocks noGrp="1"/>
          </p:cNvSpPr>
          <p:nvPr>
            <p:ph idx="1"/>
          </p:nvPr>
        </p:nvSpPr>
        <p:spPr>
          <a:xfrm>
            <a:off x="838200" y="548640"/>
            <a:ext cx="10515600" cy="6172834"/>
          </a:xfrm>
        </p:spPr>
        <p:txBody>
          <a:bodyPr>
            <a:noAutofit/>
          </a:bodyPr>
          <a:lstStyle/>
          <a:p>
            <a:pPr algn="just"/>
            <a:r>
              <a:rPr lang="en-US" sz="2200" dirty="0"/>
              <a:t>One of the greatest challenges of a decentralized BC network is to guarantee that all nodes of the network maintain the same integrity ledger although nodes may be honest or dishonest. To achieve this purpose, several consensus protocols have been proposed, such as proof of work (</a:t>
            </a:r>
            <a:r>
              <a:rPr lang="en-US" sz="2200" dirty="0" err="1"/>
              <a:t>PoW</a:t>
            </a:r>
            <a:r>
              <a:rPr lang="en-US" sz="2200" dirty="0"/>
              <a:t>), proof of stake (</a:t>
            </a:r>
            <a:r>
              <a:rPr lang="en-US" sz="2200" dirty="0" err="1"/>
              <a:t>PoS</a:t>
            </a:r>
            <a:r>
              <a:rPr lang="en-US" sz="2200" dirty="0"/>
              <a:t>), and delegated proof of stake (</a:t>
            </a:r>
            <a:r>
              <a:rPr lang="en-US" sz="2200" dirty="0" err="1"/>
              <a:t>DPoS</a:t>
            </a:r>
            <a:r>
              <a:rPr lang="en-US" sz="2200" dirty="0"/>
              <a:t>). Among them, </a:t>
            </a:r>
            <a:r>
              <a:rPr lang="en-US" sz="2200" dirty="0" err="1"/>
              <a:t>PoW</a:t>
            </a:r>
            <a:r>
              <a:rPr lang="en-US" sz="2200" dirty="0"/>
              <a:t> is widely belied to be the only consensus that is truly secure enough for a public network. </a:t>
            </a:r>
          </a:p>
          <a:p>
            <a:pPr algn="just"/>
            <a:r>
              <a:rPr lang="en-US" sz="2200" dirty="0"/>
              <a:t>In a </a:t>
            </a:r>
            <a:r>
              <a:rPr lang="en-US" sz="2200" dirty="0" err="1"/>
              <a:t>PoW</a:t>
            </a:r>
            <a:r>
              <a:rPr lang="en-US" sz="2200" dirty="0"/>
              <a:t>-base BC network, an extensive hash computing effort is applied to trade off system security. In essence, miners on the network perform three steps to add a new block to the ledger, as shown in Fig. 2.</a:t>
            </a:r>
          </a:p>
          <a:p>
            <a:pPr algn="just"/>
            <a:r>
              <a:rPr lang="en-US" sz="2200" dirty="0"/>
              <a:t> Step 1 selects a set of transaction data that the miner plans to write into the current block and calculates the Merkle tree hash value of this set of data. </a:t>
            </a:r>
          </a:p>
          <a:p>
            <a:pPr algn="just"/>
            <a:r>
              <a:rPr lang="en-US" sz="2200" dirty="0"/>
              <a:t>Step 2 forms the block header, including the version, hash value of the previous block, Merkle root hash value, timestamp, target, and nonce fields. </a:t>
            </a:r>
          </a:p>
          <a:p>
            <a:pPr algn="just"/>
            <a:r>
              <a:rPr lang="en-US" sz="2200" dirty="0"/>
              <a:t>Step 3 is the most time- and energy-consuming process. This step hashes the block header by utilizing a SHA. Double SHA-256 has been the most popular algorithm in recent years. In this step, a large number of trials are conducted by computing the double SHA-256 of the header with all possible values of the nonce field until a valid hash smaller than a predefined target is found.</a:t>
            </a:r>
            <a:endParaRPr lang="en-IN" sz="2200" dirty="0"/>
          </a:p>
        </p:txBody>
      </p:sp>
    </p:spTree>
    <p:extLst>
      <p:ext uri="{BB962C8B-B14F-4D97-AF65-F5344CB8AC3E}">
        <p14:creationId xmlns:p14="http://schemas.microsoft.com/office/powerpoint/2010/main" val="437670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1614-DD5C-864A-5A63-1B85EDF605D6}"/>
              </a:ext>
            </a:extLst>
          </p:cNvPr>
          <p:cNvSpPr>
            <a:spLocks noGrp="1"/>
          </p:cNvSpPr>
          <p:nvPr>
            <p:ph type="title"/>
          </p:nvPr>
        </p:nvSpPr>
        <p:spPr>
          <a:xfrm>
            <a:off x="838200" y="182246"/>
            <a:ext cx="10515600" cy="315912"/>
          </a:xfrm>
        </p:spPr>
        <p:txBody>
          <a:bodyPr>
            <a:normAutofit fontScale="90000"/>
          </a:bodyPr>
          <a:lstStyle/>
          <a:p>
            <a:r>
              <a:rPr lang="en-US" dirty="0"/>
              <a:t>Steps for creating new block in a ledger</a:t>
            </a:r>
            <a:endParaRPr lang="en-IN" dirty="0"/>
          </a:p>
        </p:txBody>
      </p:sp>
      <p:pic>
        <p:nvPicPr>
          <p:cNvPr id="5" name="Content Placeholder 4">
            <a:extLst>
              <a:ext uri="{FF2B5EF4-FFF2-40B4-BE49-F238E27FC236}">
                <a16:creationId xmlns:a16="http://schemas.microsoft.com/office/drawing/2014/main" id="{6AFA98A5-EDD5-0C12-09F1-E78F474B8649}"/>
              </a:ext>
            </a:extLst>
          </p:cNvPr>
          <p:cNvPicPr>
            <a:picLocks noGrp="1" noChangeAspect="1"/>
          </p:cNvPicPr>
          <p:nvPr>
            <p:ph idx="1"/>
          </p:nvPr>
        </p:nvPicPr>
        <p:blipFill>
          <a:blip r:embed="rId2"/>
          <a:stretch>
            <a:fillRect/>
          </a:stretch>
        </p:blipFill>
        <p:spPr>
          <a:xfrm>
            <a:off x="2185416" y="983083"/>
            <a:ext cx="6268491" cy="5806528"/>
          </a:xfrm>
        </p:spPr>
      </p:pic>
    </p:spTree>
    <p:extLst>
      <p:ext uri="{BB962C8B-B14F-4D97-AF65-F5344CB8AC3E}">
        <p14:creationId xmlns:p14="http://schemas.microsoft.com/office/powerpoint/2010/main" val="181305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2318-E83B-CC81-B2FB-BC94E6FAD8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17B6CF1-4419-97C1-68A2-BCB3F30EE67C}"/>
              </a:ext>
            </a:extLst>
          </p:cNvPr>
          <p:cNvPicPr>
            <a:picLocks noGrp="1" noChangeAspect="1"/>
          </p:cNvPicPr>
          <p:nvPr>
            <p:ph idx="1"/>
          </p:nvPr>
        </p:nvPicPr>
        <p:blipFill>
          <a:blip r:embed="rId2"/>
          <a:stretch>
            <a:fillRect/>
          </a:stretch>
        </p:blipFill>
        <p:spPr>
          <a:xfrm>
            <a:off x="179832" y="264541"/>
            <a:ext cx="8203703" cy="4351338"/>
          </a:xfrm>
        </p:spPr>
      </p:pic>
      <p:pic>
        <p:nvPicPr>
          <p:cNvPr id="7" name="Picture 6">
            <a:extLst>
              <a:ext uri="{FF2B5EF4-FFF2-40B4-BE49-F238E27FC236}">
                <a16:creationId xmlns:a16="http://schemas.microsoft.com/office/drawing/2014/main" id="{BF597EED-6E55-78FB-6068-118CC6019DAB}"/>
              </a:ext>
            </a:extLst>
          </p:cNvPr>
          <p:cNvPicPr>
            <a:picLocks noChangeAspect="1"/>
          </p:cNvPicPr>
          <p:nvPr/>
        </p:nvPicPr>
        <p:blipFill>
          <a:blip r:embed="rId3"/>
          <a:stretch>
            <a:fillRect/>
          </a:stretch>
        </p:blipFill>
        <p:spPr>
          <a:xfrm>
            <a:off x="8383535" y="498062"/>
            <a:ext cx="3653752" cy="3884295"/>
          </a:xfrm>
          <a:prstGeom prst="rect">
            <a:avLst/>
          </a:prstGeom>
        </p:spPr>
      </p:pic>
    </p:spTree>
    <p:extLst>
      <p:ext uri="{BB962C8B-B14F-4D97-AF65-F5344CB8AC3E}">
        <p14:creationId xmlns:p14="http://schemas.microsoft.com/office/powerpoint/2010/main" val="2968324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5254-80D5-D006-29DA-039DD8490839}"/>
              </a:ext>
            </a:extLst>
          </p:cNvPr>
          <p:cNvSpPr>
            <a:spLocks noGrp="1"/>
          </p:cNvSpPr>
          <p:nvPr>
            <p:ph type="title"/>
          </p:nvPr>
        </p:nvSpPr>
        <p:spPr>
          <a:xfrm>
            <a:off x="838200" y="0"/>
            <a:ext cx="10515600" cy="1325563"/>
          </a:xfrm>
        </p:spPr>
        <p:txBody>
          <a:bodyPr/>
          <a:lstStyle/>
          <a:p>
            <a:r>
              <a:rPr lang="en-US" dirty="0"/>
              <a:t>Merkle Root</a:t>
            </a:r>
            <a:endParaRPr lang="en-IN" dirty="0"/>
          </a:p>
        </p:txBody>
      </p:sp>
      <p:sp>
        <p:nvSpPr>
          <p:cNvPr id="3" name="Content Placeholder 2">
            <a:extLst>
              <a:ext uri="{FF2B5EF4-FFF2-40B4-BE49-F238E27FC236}">
                <a16:creationId xmlns:a16="http://schemas.microsoft.com/office/drawing/2014/main" id="{EC1030CC-9D3F-249A-DF83-7BDF371959D8}"/>
              </a:ext>
            </a:extLst>
          </p:cNvPr>
          <p:cNvSpPr>
            <a:spLocks noGrp="1"/>
          </p:cNvSpPr>
          <p:nvPr>
            <p:ph idx="1"/>
          </p:nvPr>
        </p:nvSpPr>
        <p:spPr>
          <a:xfrm>
            <a:off x="838200" y="1243584"/>
            <a:ext cx="10515600" cy="4933379"/>
          </a:xfrm>
        </p:spPr>
        <p:txBody>
          <a:bodyPr>
            <a:normAutofit fontScale="70000" lnSpcReduction="20000"/>
          </a:bodyPr>
          <a:lstStyle/>
          <a:p>
            <a:pPr algn="just"/>
            <a:r>
              <a:rPr lang="en-US" b="0" i="0" dirty="0">
                <a:solidFill>
                  <a:srgbClr val="111111"/>
                </a:solidFill>
                <a:effectLst/>
                <a:latin typeface="SourceSansPro"/>
              </a:rPr>
              <a:t>A Merkle root is the </a:t>
            </a:r>
            <a:r>
              <a:rPr lang="en-US" b="0" i="0" u="sng" dirty="0">
                <a:solidFill>
                  <a:srgbClr val="2C40D0"/>
                </a:solidFill>
                <a:effectLst/>
                <a:latin typeface="SourceSansPro"/>
                <a:hlinkClick r:id="rId2"/>
              </a:rPr>
              <a:t>hash</a:t>
            </a:r>
            <a:r>
              <a:rPr lang="en-US" b="0" i="0" dirty="0">
                <a:solidFill>
                  <a:srgbClr val="111111"/>
                </a:solidFill>
                <a:effectLst/>
                <a:latin typeface="SourceSansPro"/>
              </a:rPr>
              <a:t> of all the hashes of all the transactions that are part of a block in a </a:t>
            </a:r>
            <a:r>
              <a:rPr lang="en-US" b="0" i="0" u="sng" dirty="0">
                <a:solidFill>
                  <a:srgbClr val="2C40D0"/>
                </a:solidFill>
                <a:effectLst/>
                <a:latin typeface="SourceSansPro"/>
                <a:hlinkClick r:id="rId3"/>
              </a:rPr>
              <a:t>blockchain</a:t>
            </a:r>
            <a:r>
              <a:rPr lang="en-US" b="0" i="0" dirty="0">
                <a:solidFill>
                  <a:srgbClr val="111111"/>
                </a:solidFill>
                <a:effectLst/>
                <a:latin typeface="SourceSansPro"/>
              </a:rPr>
              <a:t> network. A blockchain is comprised of various blocks that are linked with one another (hence the name blockchain). A hash tree, or the </a:t>
            </a:r>
            <a:r>
              <a:rPr lang="en-US" b="0" i="0" u="sng" dirty="0">
                <a:solidFill>
                  <a:srgbClr val="2C40D0"/>
                </a:solidFill>
                <a:effectLst/>
                <a:latin typeface="SourceSansPro"/>
                <a:hlinkClick r:id="rId4"/>
              </a:rPr>
              <a:t>Merkle tree</a:t>
            </a:r>
            <a:r>
              <a:rPr lang="en-US" b="0" i="0" dirty="0">
                <a:solidFill>
                  <a:srgbClr val="111111"/>
                </a:solidFill>
                <a:effectLst/>
                <a:latin typeface="SourceSansPro"/>
              </a:rPr>
              <a:t>, encodes the blockchain data in an efficient and secure manner. It enables the quick verification of blockchain data, as well as quick movement of large amounts of data from one computer node to the other on the peer-to-peer blockchain network.</a:t>
            </a:r>
          </a:p>
          <a:p>
            <a:pPr algn="just"/>
            <a:r>
              <a:rPr lang="en-US" b="0" i="0" dirty="0">
                <a:solidFill>
                  <a:srgbClr val="111111"/>
                </a:solidFill>
                <a:effectLst/>
                <a:latin typeface="SourceSansPro"/>
              </a:rPr>
              <a:t>Every transaction occurring on the blockchain network has a hash associated with it. However, these hashes are not stored in a sequential order on the block, rather in the form of a tree-like structure such that each hash is linked to its parent following a parent-child tree-like relation.</a:t>
            </a:r>
          </a:p>
          <a:p>
            <a:pPr algn="just"/>
            <a:r>
              <a:rPr lang="en-US" b="0" i="0" dirty="0">
                <a:solidFill>
                  <a:srgbClr val="111111"/>
                </a:solidFill>
                <a:effectLst/>
                <a:latin typeface="SourceSansPro"/>
              </a:rPr>
              <a:t>Since there are numerous transactions stored on a particular block, all the transaction hashes in the block are also hashed, which results in a Merkle root.</a:t>
            </a:r>
            <a:r>
              <a:rPr lang="en-US" b="0" i="0" u="none" strike="noStrike" dirty="0">
                <a:solidFill>
                  <a:srgbClr val="0000EE"/>
                </a:solidFill>
                <a:effectLst/>
                <a:latin typeface="SourceSansPro"/>
              </a:rPr>
              <a:t>1</a:t>
            </a:r>
            <a:endParaRPr lang="en-US" b="0" i="0" dirty="0">
              <a:solidFill>
                <a:srgbClr val="111111"/>
              </a:solidFill>
              <a:effectLst/>
              <a:latin typeface="SourceSansPro"/>
            </a:endParaRPr>
          </a:p>
          <a:p>
            <a:pPr algn="just"/>
            <a:r>
              <a:rPr lang="en-US" b="0" i="0" dirty="0">
                <a:solidFill>
                  <a:srgbClr val="111111"/>
                </a:solidFill>
                <a:effectLst/>
                <a:latin typeface="SourceSansPro"/>
              </a:rPr>
              <a:t>For example, consider a seven-transaction block. At the lowest level (called the leaf-level), there will be four transaction hashes. At the level one above the leaf-level, there will be two transaction hashes, each of which will connect to two hashes that are below them at the leaf level. At the top (level two), there will be the last transaction hash called the root, and it will connect to the two hashes below it (at level one).</a:t>
            </a:r>
          </a:p>
          <a:p>
            <a:pPr algn="just"/>
            <a:r>
              <a:rPr lang="en-US" b="0" i="0" dirty="0">
                <a:solidFill>
                  <a:srgbClr val="111111"/>
                </a:solidFill>
                <a:effectLst/>
                <a:latin typeface="SourceSansPro"/>
              </a:rPr>
              <a:t>Effectively, you get an upside-down binary tree, with each node of the tree connecting to only two nodes below it (hence the name "binary tree"). It has one root hash at the top, which connects to two hashes at level one, each of which again connects to the two hashes at level three (leaf-level), and the structure continues depending upon the number of transaction hashes.</a:t>
            </a:r>
          </a:p>
          <a:p>
            <a:pPr algn="just"/>
            <a:endParaRPr lang="en-IN" dirty="0"/>
          </a:p>
        </p:txBody>
      </p:sp>
    </p:spTree>
    <p:extLst>
      <p:ext uri="{BB962C8B-B14F-4D97-AF65-F5344CB8AC3E}">
        <p14:creationId xmlns:p14="http://schemas.microsoft.com/office/powerpoint/2010/main" val="1841033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3301-C2B6-9B3D-9F06-F1580F111B28}"/>
              </a:ext>
            </a:extLst>
          </p:cNvPr>
          <p:cNvSpPr>
            <a:spLocks noGrp="1"/>
          </p:cNvSpPr>
          <p:nvPr>
            <p:ph type="title"/>
          </p:nvPr>
        </p:nvSpPr>
        <p:spPr>
          <a:xfrm>
            <a:off x="838200" y="365125"/>
            <a:ext cx="10515600" cy="613283"/>
          </a:xfrm>
        </p:spPr>
        <p:txBody>
          <a:bodyPr>
            <a:normAutofit fontScale="90000"/>
          </a:bodyPr>
          <a:lstStyle/>
          <a:p>
            <a:r>
              <a:rPr lang="en-US" dirty="0"/>
              <a:t>Merkle Root</a:t>
            </a:r>
            <a:endParaRPr lang="en-IN" dirty="0"/>
          </a:p>
        </p:txBody>
      </p:sp>
      <p:sp>
        <p:nvSpPr>
          <p:cNvPr id="3" name="Content Placeholder 2">
            <a:extLst>
              <a:ext uri="{FF2B5EF4-FFF2-40B4-BE49-F238E27FC236}">
                <a16:creationId xmlns:a16="http://schemas.microsoft.com/office/drawing/2014/main" id="{FCC47F25-5778-59A2-C75F-C50EFC67EEE6}"/>
              </a:ext>
            </a:extLst>
          </p:cNvPr>
          <p:cNvSpPr>
            <a:spLocks noGrp="1"/>
          </p:cNvSpPr>
          <p:nvPr>
            <p:ph idx="1"/>
          </p:nvPr>
        </p:nvSpPr>
        <p:spPr>
          <a:xfrm>
            <a:off x="838200" y="978408"/>
            <a:ext cx="10515600" cy="5198555"/>
          </a:xfrm>
        </p:spPr>
        <p:txBody>
          <a:bodyPr>
            <a:normAutofit/>
          </a:bodyPr>
          <a:lstStyle/>
          <a:p>
            <a:pPr algn="just"/>
            <a:r>
              <a:rPr lang="en-US" sz="1600" b="0" i="0" dirty="0">
                <a:solidFill>
                  <a:srgbClr val="111111"/>
                </a:solidFill>
                <a:effectLst/>
                <a:latin typeface="SourceSansPro"/>
              </a:rPr>
              <a:t>The hashing starts at the lowest level (leaf-level) nodes, and all four hashes are included in the hash of nodes that are linked to it at level one. Similarly, hashing continues at level one, which leads to hashes of hashes reaching to higher levels, until it reaches the single top root hash.</a:t>
            </a:r>
          </a:p>
          <a:p>
            <a:pPr algn="just"/>
            <a:r>
              <a:rPr lang="en-US" sz="1600" b="0" i="0" dirty="0">
                <a:solidFill>
                  <a:srgbClr val="111111"/>
                </a:solidFill>
                <a:effectLst/>
                <a:latin typeface="SourceSansPro"/>
              </a:rPr>
              <a:t>This root hash is called the Merkle root, and due to the tree-like linkage of hashes, it contains all the information about every single transaction hash that exists on the block. It offers a single-point hash value that enables validating everything present on that block.</a:t>
            </a:r>
          </a:p>
          <a:p>
            <a:pPr algn="just"/>
            <a:endParaRPr lang="en-IN" sz="1600" dirty="0"/>
          </a:p>
        </p:txBody>
      </p:sp>
      <p:pic>
        <p:nvPicPr>
          <p:cNvPr id="4" name="Picture 3">
            <a:extLst>
              <a:ext uri="{FF2B5EF4-FFF2-40B4-BE49-F238E27FC236}">
                <a16:creationId xmlns:a16="http://schemas.microsoft.com/office/drawing/2014/main" id="{4AFB3405-DBF8-BFA6-C800-E509828637CC}"/>
              </a:ext>
            </a:extLst>
          </p:cNvPr>
          <p:cNvPicPr>
            <a:picLocks noChangeAspect="1"/>
          </p:cNvPicPr>
          <p:nvPr/>
        </p:nvPicPr>
        <p:blipFill>
          <a:blip r:embed="rId2"/>
          <a:stretch>
            <a:fillRect/>
          </a:stretch>
        </p:blipFill>
        <p:spPr>
          <a:xfrm>
            <a:off x="2313813" y="2492735"/>
            <a:ext cx="6875907" cy="4079705"/>
          </a:xfrm>
          <a:prstGeom prst="rect">
            <a:avLst/>
          </a:prstGeom>
        </p:spPr>
      </p:pic>
    </p:spTree>
    <p:extLst>
      <p:ext uri="{BB962C8B-B14F-4D97-AF65-F5344CB8AC3E}">
        <p14:creationId xmlns:p14="http://schemas.microsoft.com/office/powerpoint/2010/main" val="1226681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4EB4-2668-8F06-3836-8F25AAF60279}"/>
              </a:ext>
            </a:extLst>
          </p:cNvPr>
          <p:cNvSpPr>
            <a:spLocks noGrp="1"/>
          </p:cNvSpPr>
          <p:nvPr>
            <p:ph type="title"/>
          </p:nvPr>
        </p:nvSpPr>
        <p:spPr>
          <a:xfrm>
            <a:off x="838200" y="365125"/>
            <a:ext cx="10515600" cy="402971"/>
          </a:xfrm>
        </p:spPr>
        <p:txBody>
          <a:bodyPr>
            <a:normAutofit fontScale="90000"/>
          </a:bodyPr>
          <a:lstStyle/>
          <a:p>
            <a:r>
              <a:rPr lang="en-US" dirty="0"/>
              <a:t>Miner</a:t>
            </a:r>
            <a:endParaRPr lang="en-IN" dirty="0"/>
          </a:p>
        </p:txBody>
      </p:sp>
      <p:sp>
        <p:nvSpPr>
          <p:cNvPr id="3" name="Content Placeholder 2">
            <a:extLst>
              <a:ext uri="{FF2B5EF4-FFF2-40B4-BE49-F238E27FC236}">
                <a16:creationId xmlns:a16="http://schemas.microsoft.com/office/drawing/2014/main" id="{5F1BA652-83DE-9C0F-7997-17E1CAF89097}"/>
              </a:ext>
            </a:extLst>
          </p:cNvPr>
          <p:cNvSpPr>
            <a:spLocks noGrp="1"/>
          </p:cNvSpPr>
          <p:nvPr>
            <p:ph idx="1"/>
          </p:nvPr>
        </p:nvSpPr>
        <p:spPr>
          <a:xfrm>
            <a:off x="838200" y="768096"/>
            <a:ext cx="10515600" cy="5408867"/>
          </a:xfrm>
        </p:spPr>
        <p:txBody>
          <a:bodyPr>
            <a:normAutofit/>
          </a:bodyPr>
          <a:lstStyle/>
          <a:p>
            <a:pPr algn="just"/>
            <a:r>
              <a:rPr lang="en-US" sz="2400" dirty="0"/>
              <a:t>There are three input, namely, previous hash, Merkle root hash and the nonce to SH-256 cryptographic hashing algorithm as shown in Figure 8.7. The miner varies the nonce, while the previous hash and Merkle root remain the same, to generate a hash value lower than the target. If the hash value meets the target set by the networks, then we stop. Otherwise, the process is repeated and this is called </a:t>
            </a:r>
            <a:r>
              <a:rPr lang="en-US" sz="2400" b="1" i="1" dirty="0"/>
              <a:t>proof of work consensus algorithm</a:t>
            </a:r>
            <a:r>
              <a:rPr lang="en-US" sz="2400" dirty="0"/>
              <a:t>. All the nodes of the network agrees on the same version of the fact in the consensus algorithm.</a:t>
            </a:r>
            <a:endParaRPr lang="en-IN" sz="2400" dirty="0"/>
          </a:p>
        </p:txBody>
      </p:sp>
      <p:pic>
        <p:nvPicPr>
          <p:cNvPr id="5" name="Picture 4">
            <a:extLst>
              <a:ext uri="{FF2B5EF4-FFF2-40B4-BE49-F238E27FC236}">
                <a16:creationId xmlns:a16="http://schemas.microsoft.com/office/drawing/2014/main" id="{2992E68C-E8B7-CBAE-EAAF-2A11A90A19C8}"/>
              </a:ext>
            </a:extLst>
          </p:cNvPr>
          <p:cNvPicPr>
            <a:picLocks noChangeAspect="1"/>
          </p:cNvPicPr>
          <p:nvPr/>
        </p:nvPicPr>
        <p:blipFill>
          <a:blip r:embed="rId2"/>
          <a:stretch>
            <a:fillRect/>
          </a:stretch>
        </p:blipFill>
        <p:spPr>
          <a:xfrm>
            <a:off x="1849374" y="3509626"/>
            <a:ext cx="8493252" cy="3271475"/>
          </a:xfrm>
          <a:prstGeom prst="rect">
            <a:avLst/>
          </a:prstGeom>
        </p:spPr>
      </p:pic>
    </p:spTree>
    <p:extLst>
      <p:ext uri="{BB962C8B-B14F-4D97-AF65-F5344CB8AC3E}">
        <p14:creationId xmlns:p14="http://schemas.microsoft.com/office/powerpoint/2010/main" val="795098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509B-FFEA-5535-F179-58A1F6829199}"/>
              </a:ext>
            </a:extLst>
          </p:cNvPr>
          <p:cNvSpPr>
            <a:spLocks noGrp="1"/>
          </p:cNvSpPr>
          <p:nvPr>
            <p:ph type="title"/>
          </p:nvPr>
        </p:nvSpPr>
        <p:spPr>
          <a:xfrm>
            <a:off x="838200" y="365125"/>
            <a:ext cx="10515600" cy="540131"/>
          </a:xfrm>
        </p:spPr>
        <p:txBody>
          <a:bodyPr>
            <a:normAutofit fontScale="90000"/>
          </a:bodyPr>
          <a:lstStyle/>
          <a:p>
            <a:r>
              <a:rPr lang="en-US" dirty="0"/>
              <a:t>Miner-Bitcoin Halving</a:t>
            </a:r>
            <a:endParaRPr lang="en-IN" dirty="0"/>
          </a:p>
        </p:txBody>
      </p:sp>
      <p:sp>
        <p:nvSpPr>
          <p:cNvPr id="3" name="Content Placeholder 2">
            <a:extLst>
              <a:ext uri="{FF2B5EF4-FFF2-40B4-BE49-F238E27FC236}">
                <a16:creationId xmlns:a16="http://schemas.microsoft.com/office/drawing/2014/main" id="{4A975700-80E1-445D-9629-1157847B0E7C}"/>
              </a:ext>
            </a:extLst>
          </p:cNvPr>
          <p:cNvSpPr>
            <a:spLocks noGrp="1"/>
          </p:cNvSpPr>
          <p:nvPr>
            <p:ph idx="1"/>
          </p:nvPr>
        </p:nvSpPr>
        <p:spPr>
          <a:xfrm>
            <a:off x="838200" y="905256"/>
            <a:ext cx="10515600" cy="5271707"/>
          </a:xfrm>
        </p:spPr>
        <p:txBody>
          <a:bodyPr/>
          <a:lstStyle/>
          <a:p>
            <a:r>
              <a:rPr lang="en-US" dirty="0"/>
              <a:t>The miner verifies and validates the transactions and adds the block.</a:t>
            </a:r>
          </a:p>
          <a:p>
            <a:r>
              <a:rPr lang="en-US" dirty="0"/>
              <a:t> The first miner who gets the hash that meets the target is rewarded.</a:t>
            </a:r>
          </a:p>
          <a:p>
            <a:r>
              <a:rPr lang="en-US" dirty="0"/>
              <a:t> Since the miner invests resources and computing power, he or she is rewarded for the same in terms of bitcoin or other forms of remuneration. </a:t>
            </a:r>
          </a:p>
          <a:p>
            <a:r>
              <a:rPr lang="en-US"/>
              <a:t>The </a:t>
            </a:r>
            <a:r>
              <a:rPr lang="en-US" dirty="0"/>
              <a:t>miner gets 12.5 bitcoins and the sum of the transaction fee of that </a:t>
            </a:r>
            <a:r>
              <a:rPr lang="en-US"/>
              <a:t>block.</a:t>
            </a:r>
          </a:p>
          <a:p>
            <a:r>
              <a:rPr lang="en-US"/>
              <a:t> </a:t>
            </a:r>
            <a:r>
              <a:rPr lang="en-US" dirty="0"/>
              <a:t>The amount is halved every 2,10,000 blocks, which is approximately 4 years.</a:t>
            </a:r>
            <a:endParaRPr lang="en-IN" dirty="0"/>
          </a:p>
        </p:txBody>
      </p:sp>
    </p:spTree>
    <p:extLst>
      <p:ext uri="{BB962C8B-B14F-4D97-AF65-F5344CB8AC3E}">
        <p14:creationId xmlns:p14="http://schemas.microsoft.com/office/powerpoint/2010/main" val="2254167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433B-474F-41B2-8488-27880EBF60DB}"/>
              </a:ext>
            </a:extLst>
          </p:cNvPr>
          <p:cNvSpPr>
            <a:spLocks noGrp="1"/>
          </p:cNvSpPr>
          <p:nvPr>
            <p:ph type="title"/>
          </p:nvPr>
        </p:nvSpPr>
        <p:spPr>
          <a:xfrm>
            <a:off x="838200" y="365126"/>
            <a:ext cx="10515600" cy="315912"/>
          </a:xfrm>
        </p:spPr>
        <p:txBody>
          <a:bodyPr>
            <a:normAutofit fontScale="90000"/>
          </a:bodyPr>
          <a:lstStyle/>
          <a:p>
            <a:r>
              <a:rPr lang="en-US" dirty="0"/>
              <a:t>Tamper–proof Block chain</a:t>
            </a:r>
            <a:endParaRPr lang="en-IN" dirty="0"/>
          </a:p>
        </p:txBody>
      </p:sp>
      <p:sp>
        <p:nvSpPr>
          <p:cNvPr id="3" name="Content Placeholder 2">
            <a:extLst>
              <a:ext uri="{FF2B5EF4-FFF2-40B4-BE49-F238E27FC236}">
                <a16:creationId xmlns:a16="http://schemas.microsoft.com/office/drawing/2014/main" id="{949339CF-106E-B919-FCFE-F2E00AE748FB}"/>
              </a:ext>
            </a:extLst>
          </p:cNvPr>
          <p:cNvSpPr>
            <a:spLocks noGrp="1"/>
          </p:cNvSpPr>
          <p:nvPr>
            <p:ph idx="1"/>
          </p:nvPr>
        </p:nvSpPr>
        <p:spPr>
          <a:xfrm>
            <a:off x="838200" y="1019620"/>
            <a:ext cx="10515600" cy="5495925"/>
          </a:xfrm>
        </p:spPr>
        <p:txBody>
          <a:bodyPr>
            <a:normAutofit/>
          </a:bodyPr>
          <a:lstStyle/>
          <a:p>
            <a:r>
              <a:rPr lang="en-US" dirty="0"/>
              <a:t>Let us consider that the attacker tampers the data of block number 3 of Figure 8.5. </a:t>
            </a:r>
          </a:p>
          <a:p>
            <a:r>
              <a:rPr lang="en-US" dirty="0"/>
              <a:t>Subsequently, the hash value of this block changes.</a:t>
            </a:r>
          </a:p>
          <a:p>
            <a:r>
              <a:rPr lang="en-US" dirty="0"/>
              <a:t>However, the previous hash value of block 4 remains intact as there is no tampering in block number 4. </a:t>
            </a:r>
          </a:p>
          <a:p>
            <a:r>
              <a:rPr lang="en-US" dirty="0"/>
              <a:t>Consequently, the changed hash value of block number 3 due to tampering and the previous hash value of block number 4 do not match.</a:t>
            </a:r>
          </a:p>
          <a:p>
            <a:r>
              <a:rPr lang="en-US" dirty="0"/>
              <a:t>This makes the following blocks invalid. Hence, tampering can be detected in a blockchain network. </a:t>
            </a:r>
            <a:endParaRPr lang="en-IN" dirty="0"/>
          </a:p>
        </p:txBody>
      </p:sp>
    </p:spTree>
    <p:extLst>
      <p:ext uri="{BB962C8B-B14F-4D97-AF65-F5344CB8AC3E}">
        <p14:creationId xmlns:p14="http://schemas.microsoft.com/office/powerpoint/2010/main" val="2470674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A688-6ABA-A8A1-3DE9-217ADF0921ED}"/>
              </a:ext>
            </a:extLst>
          </p:cNvPr>
          <p:cNvSpPr>
            <a:spLocks noGrp="1"/>
          </p:cNvSpPr>
          <p:nvPr>
            <p:ph type="title"/>
          </p:nvPr>
        </p:nvSpPr>
        <p:spPr/>
        <p:txBody>
          <a:bodyPr/>
          <a:lstStyle/>
          <a:p>
            <a:r>
              <a:rPr lang="en-US" dirty="0"/>
              <a:t>Role of Digital Signature in Blockchain</a:t>
            </a:r>
            <a:endParaRPr lang="en-IN" dirty="0"/>
          </a:p>
        </p:txBody>
      </p:sp>
      <p:pic>
        <p:nvPicPr>
          <p:cNvPr id="5" name="Content Placeholder 4">
            <a:extLst>
              <a:ext uri="{FF2B5EF4-FFF2-40B4-BE49-F238E27FC236}">
                <a16:creationId xmlns:a16="http://schemas.microsoft.com/office/drawing/2014/main" id="{357E684C-C53C-7485-9B9E-081917642732}"/>
              </a:ext>
            </a:extLst>
          </p:cNvPr>
          <p:cNvPicPr>
            <a:picLocks noGrp="1" noChangeAspect="1"/>
          </p:cNvPicPr>
          <p:nvPr>
            <p:ph idx="1"/>
          </p:nvPr>
        </p:nvPicPr>
        <p:blipFill>
          <a:blip r:embed="rId2"/>
          <a:stretch>
            <a:fillRect/>
          </a:stretch>
        </p:blipFill>
        <p:spPr>
          <a:xfrm>
            <a:off x="3250894" y="1825625"/>
            <a:ext cx="5690211" cy="4351338"/>
          </a:xfrm>
        </p:spPr>
      </p:pic>
    </p:spTree>
    <p:extLst>
      <p:ext uri="{BB962C8B-B14F-4D97-AF65-F5344CB8AC3E}">
        <p14:creationId xmlns:p14="http://schemas.microsoft.com/office/powerpoint/2010/main" val="186934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1459-B96F-118E-8FE5-15113100294B}"/>
              </a:ext>
            </a:extLst>
          </p:cNvPr>
          <p:cNvSpPr>
            <a:spLocks noGrp="1"/>
          </p:cNvSpPr>
          <p:nvPr>
            <p:ph type="title"/>
          </p:nvPr>
        </p:nvSpPr>
        <p:spPr/>
        <p:txBody>
          <a:bodyPr/>
          <a:lstStyle/>
          <a:p>
            <a:r>
              <a:rPr lang="en-US" dirty="0"/>
              <a:t>Privacy using k-anonymity</a:t>
            </a:r>
            <a:endParaRPr lang="en-IN" dirty="0"/>
          </a:p>
        </p:txBody>
      </p:sp>
      <p:sp>
        <p:nvSpPr>
          <p:cNvPr id="3" name="Content Placeholder 2">
            <a:extLst>
              <a:ext uri="{FF2B5EF4-FFF2-40B4-BE49-F238E27FC236}">
                <a16:creationId xmlns:a16="http://schemas.microsoft.com/office/drawing/2014/main" id="{A9ABD3E4-D922-16B9-E981-0BE8400D7138}"/>
              </a:ext>
            </a:extLst>
          </p:cNvPr>
          <p:cNvSpPr>
            <a:spLocks noGrp="1"/>
          </p:cNvSpPr>
          <p:nvPr>
            <p:ph idx="1"/>
          </p:nvPr>
        </p:nvSpPr>
        <p:spPr/>
        <p:txBody>
          <a:bodyPr>
            <a:normAutofit fontScale="92500" lnSpcReduction="20000"/>
          </a:bodyPr>
          <a:lstStyle/>
          <a:p>
            <a:r>
              <a:rPr lang="en-US" dirty="0"/>
              <a:t>We do generalization and suppression to anonymize the data.</a:t>
            </a:r>
          </a:p>
          <a:p>
            <a:r>
              <a:rPr lang="en-US" dirty="0"/>
              <a:t> Consider a dataset as in Table 8.1 for anonymization purpose. </a:t>
            </a:r>
          </a:p>
          <a:p>
            <a:r>
              <a:rPr lang="en-US" dirty="0"/>
              <a:t>For example, if there are three records in each group, the non-sensitive attributes are generalized using less than or greater than some value, say, 30. </a:t>
            </a:r>
          </a:p>
          <a:p>
            <a:r>
              <a:rPr lang="en-US" dirty="0"/>
              <a:t>Further, some digits of non-sensitive area code are suppressed by asterisks. </a:t>
            </a:r>
          </a:p>
          <a:p>
            <a:r>
              <a:rPr lang="en-US" dirty="0"/>
              <a:t>The name of the country is completely suppressed. </a:t>
            </a:r>
          </a:p>
          <a:p>
            <a:r>
              <a:rPr lang="en-US" dirty="0"/>
              <a:t>In the 3-anonymized table, at least 2 records are not distinguishable with each record in each block. </a:t>
            </a:r>
          </a:p>
          <a:p>
            <a:r>
              <a:rPr lang="en-US" dirty="0"/>
              <a:t>Notably, the name of the person is suppressed to provide a first level of anonymization. </a:t>
            </a:r>
          </a:p>
          <a:p>
            <a:r>
              <a:rPr lang="en-US" dirty="0"/>
              <a:t>The 3-anonymized dataset is shown in Table 8.2.</a:t>
            </a:r>
            <a:endParaRPr lang="en-IN" dirty="0"/>
          </a:p>
        </p:txBody>
      </p:sp>
    </p:spTree>
    <p:extLst>
      <p:ext uri="{BB962C8B-B14F-4D97-AF65-F5344CB8AC3E}">
        <p14:creationId xmlns:p14="http://schemas.microsoft.com/office/powerpoint/2010/main" val="12833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847F-0F59-15B4-DCF5-233A85340F24}"/>
              </a:ext>
            </a:extLst>
          </p:cNvPr>
          <p:cNvSpPr>
            <a:spLocks noGrp="1"/>
          </p:cNvSpPr>
          <p:nvPr>
            <p:ph type="title"/>
          </p:nvPr>
        </p:nvSpPr>
        <p:spPr>
          <a:xfrm>
            <a:off x="838200" y="186626"/>
            <a:ext cx="10515600" cy="613283"/>
          </a:xfrm>
        </p:spPr>
        <p:txBody>
          <a:bodyPr>
            <a:normAutofit fontScale="90000"/>
          </a:bodyPr>
          <a:lstStyle/>
          <a:p>
            <a:r>
              <a:rPr lang="en-US" dirty="0"/>
              <a:t>Role of Digital Signature in Blockchain</a:t>
            </a:r>
            <a:endParaRPr lang="en-IN" dirty="0"/>
          </a:p>
        </p:txBody>
      </p:sp>
      <p:sp>
        <p:nvSpPr>
          <p:cNvPr id="3" name="Content Placeholder 2">
            <a:extLst>
              <a:ext uri="{FF2B5EF4-FFF2-40B4-BE49-F238E27FC236}">
                <a16:creationId xmlns:a16="http://schemas.microsoft.com/office/drawing/2014/main" id="{4E28618E-5B7A-1C69-6C8C-486022B8BFAB}"/>
              </a:ext>
            </a:extLst>
          </p:cNvPr>
          <p:cNvSpPr>
            <a:spLocks noGrp="1"/>
          </p:cNvSpPr>
          <p:nvPr>
            <p:ph idx="1"/>
          </p:nvPr>
        </p:nvSpPr>
        <p:spPr>
          <a:xfrm>
            <a:off x="838200" y="1014984"/>
            <a:ext cx="10515600" cy="5427155"/>
          </a:xfrm>
        </p:spPr>
        <p:txBody>
          <a:bodyPr>
            <a:normAutofit/>
          </a:bodyPr>
          <a:lstStyle/>
          <a:p>
            <a:pPr algn="just"/>
            <a:r>
              <a:rPr lang="en-US" dirty="0"/>
              <a:t>Confidentiality is defined as the state of keeping secret or private. This is carried out using public key for encryption and private keys for decryption as shown in Figure 8.8(a). </a:t>
            </a:r>
          </a:p>
          <a:p>
            <a:pPr algn="just"/>
            <a:r>
              <a:rPr lang="en-US" dirty="0"/>
              <a:t>Authentication is defined as the process of showing something legitimate. This is achieved using digital signature as shown in Figure 8.8(b). The digital signature is equivalent to handwritten signature but it is more secured. However, in authentication, we need public key, not private key, to decrypt. We make sure that received message is from the authentic sender.</a:t>
            </a:r>
          </a:p>
          <a:p>
            <a:pPr algn="just"/>
            <a:r>
              <a:rPr lang="en-US" dirty="0"/>
              <a:t>As shown in Figure 8.8(c), we can achieve both confidentiality and authentication. We do double encryption and decryption at both sender and receiver ends.</a:t>
            </a:r>
            <a:endParaRPr lang="en-IN" dirty="0"/>
          </a:p>
        </p:txBody>
      </p:sp>
    </p:spTree>
    <p:extLst>
      <p:ext uri="{BB962C8B-B14F-4D97-AF65-F5344CB8AC3E}">
        <p14:creationId xmlns:p14="http://schemas.microsoft.com/office/powerpoint/2010/main" val="1188162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A4CF-1F01-F629-2BD5-32C7F5FDF313}"/>
              </a:ext>
            </a:extLst>
          </p:cNvPr>
          <p:cNvSpPr>
            <a:spLocks noGrp="1"/>
          </p:cNvSpPr>
          <p:nvPr>
            <p:ph type="title"/>
          </p:nvPr>
        </p:nvSpPr>
        <p:spPr>
          <a:xfrm>
            <a:off x="838200" y="209677"/>
            <a:ext cx="10515600" cy="540131"/>
          </a:xfrm>
        </p:spPr>
        <p:txBody>
          <a:bodyPr>
            <a:normAutofit fontScale="90000"/>
          </a:bodyPr>
          <a:lstStyle/>
          <a:p>
            <a:r>
              <a:rPr lang="en-US" dirty="0"/>
              <a:t>Digital Signature</a:t>
            </a:r>
            <a:endParaRPr lang="en-IN" dirty="0"/>
          </a:p>
        </p:txBody>
      </p:sp>
      <p:sp>
        <p:nvSpPr>
          <p:cNvPr id="3" name="Content Placeholder 2">
            <a:extLst>
              <a:ext uri="{FF2B5EF4-FFF2-40B4-BE49-F238E27FC236}">
                <a16:creationId xmlns:a16="http://schemas.microsoft.com/office/drawing/2014/main" id="{7E723209-B26B-A7AF-CD7A-85827062CD72}"/>
              </a:ext>
            </a:extLst>
          </p:cNvPr>
          <p:cNvSpPr>
            <a:spLocks noGrp="1"/>
          </p:cNvSpPr>
          <p:nvPr>
            <p:ph idx="1"/>
          </p:nvPr>
        </p:nvSpPr>
        <p:spPr>
          <a:xfrm>
            <a:off x="838200" y="749808"/>
            <a:ext cx="10515600" cy="5427155"/>
          </a:xfrm>
        </p:spPr>
        <p:txBody>
          <a:bodyPr>
            <a:normAutofit/>
          </a:bodyPr>
          <a:lstStyle/>
          <a:p>
            <a:pPr algn="just"/>
            <a:r>
              <a:rPr lang="en-US" sz="2000" dirty="0"/>
              <a:t>We can also use the SHA-256 hash function in the blockchain. First the original message is passed through an SHA-256 hash function, which gives alphanumeric characters. Subsequently, both hash message and private key of the sender is used for encryption to get a digital signature as shown in Figure 8.9. At the receiver, both the digital signature and sender’s public key are used to get the hash message. If this hash message and the hash message after directly applying the hash function to the data are the same, then the message is not altered during transmission and coming from the legitimate sender.</a:t>
            </a:r>
          </a:p>
          <a:p>
            <a:pPr algn="just"/>
            <a:endParaRPr lang="en-IN" sz="2000" dirty="0"/>
          </a:p>
        </p:txBody>
      </p:sp>
      <p:pic>
        <p:nvPicPr>
          <p:cNvPr id="5" name="Picture 4">
            <a:extLst>
              <a:ext uri="{FF2B5EF4-FFF2-40B4-BE49-F238E27FC236}">
                <a16:creationId xmlns:a16="http://schemas.microsoft.com/office/drawing/2014/main" id="{3DCE075C-8230-C94E-F559-801461688401}"/>
              </a:ext>
            </a:extLst>
          </p:cNvPr>
          <p:cNvPicPr>
            <a:picLocks noChangeAspect="1"/>
          </p:cNvPicPr>
          <p:nvPr/>
        </p:nvPicPr>
        <p:blipFill>
          <a:blip r:embed="rId2"/>
          <a:stretch>
            <a:fillRect/>
          </a:stretch>
        </p:blipFill>
        <p:spPr>
          <a:xfrm>
            <a:off x="923925" y="3037903"/>
            <a:ext cx="10429875" cy="3324225"/>
          </a:xfrm>
          <a:prstGeom prst="rect">
            <a:avLst/>
          </a:prstGeom>
        </p:spPr>
      </p:pic>
    </p:spTree>
    <p:extLst>
      <p:ext uri="{BB962C8B-B14F-4D97-AF65-F5344CB8AC3E}">
        <p14:creationId xmlns:p14="http://schemas.microsoft.com/office/powerpoint/2010/main" val="45068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93F8-87E8-E658-5DCB-472521778910}"/>
              </a:ext>
            </a:extLst>
          </p:cNvPr>
          <p:cNvSpPr>
            <a:spLocks noGrp="1"/>
          </p:cNvSpPr>
          <p:nvPr>
            <p:ph type="title"/>
          </p:nvPr>
        </p:nvSpPr>
        <p:spPr>
          <a:xfrm>
            <a:off x="838200" y="246253"/>
            <a:ext cx="10515600" cy="567563"/>
          </a:xfrm>
        </p:spPr>
        <p:txBody>
          <a:bodyPr>
            <a:normAutofit fontScale="90000"/>
          </a:bodyPr>
          <a:lstStyle/>
          <a:p>
            <a:r>
              <a:rPr lang="en-US" dirty="0"/>
              <a:t>Transaction in Blockchain</a:t>
            </a:r>
            <a:endParaRPr lang="en-IN" dirty="0"/>
          </a:p>
        </p:txBody>
      </p:sp>
      <p:sp>
        <p:nvSpPr>
          <p:cNvPr id="3" name="Content Placeholder 2">
            <a:extLst>
              <a:ext uri="{FF2B5EF4-FFF2-40B4-BE49-F238E27FC236}">
                <a16:creationId xmlns:a16="http://schemas.microsoft.com/office/drawing/2014/main" id="{3D19EFD9-08FF-5BB3-3621-0E9044BC49E9}"/>
              </a:ext>
            </a:extLst>
          </p:cNvPr>
          <p:cNvSpPr>
            <a:spLocks noGrp="1"/>
          </p:cNvSpPr>
          <p:nvPr>
            <p:ph idx="1"/>
          </p:nvPr>
        </p:nvSpPr>
        <p:spPr>
          <a:xfrm>
            <a:off x="737616" y="1381379"/>
            <a:ext cx="10515600" cy="5363147"/>
          </a:xfrm>
        </p:spPr>
        <p:txBody>
          <a:bodyPr>
            <a:normAutofit fontScale="92500" lnSpcReduction="20000"/>
          </a:bodyPr>
          <a:lstStyle/>
          <a:p>
            <a:pPr algn="just"/>
            <a:r>
              <a:rPr lang="en-US" dirty="0"/>
              <a:t>The transaction details are deducted amount for the sender and credited amount for the receiver. </a:t>
            </a:r>
          </a:p>
          <a:p>
            <a:pPr algn="just"/>
            <a:r>
              <a:rPr lang="en-US" dirty="0"/>
              <a:t>There is no actual transfer of digital currency. Only the transaction is recorded in the ledger of blockchain. </a:t>
            </a:r>
          </a:p>
          <a:p>
            <a:pPr algn="just"/>
            <a:r>
              <a:rPr lang="en-US" dirty="0"/>
              <a:t>The transaction detail is passed through the SHA-256 cryptographic hashing function. </a:t>
            </a:r>
          </a:p>
          <a:p>
            <a:pPr algn="just"/>
            <a:r>
              <a:rPr lang="en-US" dirty="0"/>
              <a:t>We know that the private key is secret with the user, while the public key is shared with all the Bitcoin users.</a:t>
            </a:r>
          </a:p>
          <a:p>
            <a:pPr algn="just"/>
            <a:r>
              <a:rPr lang="en-US" dirty="0"/>
              <a:t>The transaction detail is signed using the user’s private key. </a:t>
            </a:r>
          </a:p>
          <a:p>
            <a:pPr algn="just"/>
            <a:r>
              <a:rPr lang="en-US" dirty="0"/>
              <a:t>The sender broadcasts the encrypted transactions with amount of bitcoin network to be transferred. </a:t>
            </a:r>
          </a:p>
          <a:p>
            <a:pPr algn="just"/>
            <a:r>
              <a:rPr lang="en-US" dirty="0"/>
              <a:t>The miner receives the transaction, verifies, and validates it. </a:t>
            </a:r>
          </a:p>
          <a:p>
            <a:pPr algn="just"/>
            <a:r>
              <a:rPr lang="en-US" dirty="0"/>
              <a:t>The miner then includes it in a block and propagates it to other Bitcoin users.</a:t>
            </a:r>
            <a:endParaRPr lang="en-IN" dirty="0"/>
          </a:p>
        </p:txBody>
      </p:sp>
    </p:spTree>
    <p:extLst>
      <p:ext uri="{BB962C8B-B14F-4D97-AF65-F5344CB8AC3E}">
        <p14:creationId xmlns:p14="http://schemas.microsoft.com/office/powerpoint/2010/main" val="2268293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46C0-1A0D-A378-67C6-04DCE134FCF8}"/>
              </a:ext>
            </a:extLst>
          </p:cNvPr>
          <p:cNvSpPr>
            <a:spLocks noGrp="1"/>
          </p:cNvSpPr>
          <p:nvPr>
            <p:ph type="title"/>
          </p:nvPr>
        </p:nvSpPr>
        <p:spPr>
          <a:xfrm>
            <a:off x="838200" y="186626"/>
            <a:ext cx="10515600" cy="494411"/>
          </a:xfrm>
        </p:spPr>
        <p:txBody>
          <a:bodyPr>
            <a:normAutofit fontScale="90000"/>
          </a:bodyPr>
          <a:lstStyle/>
          <a:p>
            <a:r>
              <a:rPr lang="en-US" dirty="0"/>
              <a:t>Distributed Ledger</a:t>
            </a:r>
            <a:endParaRPr lang="en-IN" dirty="0"/>
          </a:p>
        </p:txBody>
      </p:sp>
      <p:pic>
        <p:nvPicPr>
          <p:cNvPr id="5" name="Content Placeholder 4">
            <a:extLst>
              <a:ext uri="{FF2B5EF4-FFF2-40B4-BE49-F238E27FC236}">
                <a16:creationId xmlns:a16="http://schemas.microsoft.com/office/drawing/2014/main" id="{D70E95F5-3442-967C-14DD-AC794327E670}"/>
              </a:ext>
            </a:extLst>
          </p:cNvPr>
          <p:cNvPicPr>
            <a:picLocks noGrp="1" noChangeAspect="1"/>
          </p:cNvPicPr>
          <p:nvPr>
            <p:ph idx="1"/>
          </p:nvPr>
        </p:nvPicPr>
        <p:blipFill>
          <a:blip r:embed="rId2"/>
          <a:stretch>
            <a:fillRect/>
          </a:stretch>
        </p:blipFill>
        <p:spPr>
          <a:xfrm>
            <a:off x="1408163" y="804863"/>
            <a:ext cx="9375674" cy="5372100"/>
          </a:xfrm>
        </p:spPr>
      </p:pic>
    </p:spTree>
    <p:extLst>
      <p:ext uri="{BB962C8B-B14F-4D97-AF65-F5344CB8AC3E}">
        <p14:creationId xmlns:p14="http://schemas.microsoft.com/office/powerpoint/2010/main" val="1992017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41B5-7F56-2EF4-26CE-4D8DD6E4BB50}"/>
              </a:ext>
            </a:extLst>
          </p:cNvPr>
          <p:cNvSpPr>
            <a:spLocks noGrp="1"/>
          </p:cNvSpPr>
          <p:nvPr>
            <p:ph type="title"/>
          </p:nvPr>
        </p:nvSpPr>
        <p:spPr>
          <a:xfrm>
            <a:off x="838200" y="209677"/>
            <a:ext cx="10515600" cy="604139"/>
          </a:xfrm>
        </p:spPr>
        <p:txBody>
          <a:bodyPr>
            <a:normAutofit fontScale="90000"/>
          </a:bodyPr>
          <a:lstStyle/>
          <a:p>
            <a:r>
              <a:rPr lang="en-US" dirty="0"/>
              <a:t>Distributed Ledger</a:t>
            </a:r>
            <a:endParaRPr lang="en-IN" dirty="0"/>
          </a:p>
        </p:txBody>
      </p:sp>
      <p:sp>
        <p:nvSpPr>
          <p:cNvPr id="3" name="Content Placeholder 2">
            <a:extLst>
              <a:ext uri="{FF2B5EF4-FFF2-40B4-BE49-F238E27FC236}">
                <a16:creationId xmlns:a16="http://schemas.microsoft.com/office/drawing/2014/main" id="{623D2241-934A-09B3-E083-8ABA0B4F2006}"/>
              </a:ext>
            </a:extLst>
          </p:cNvPr>
          <p:cNvSpPr>
            <a:spLocks noGrp="1"/>
          </p:cNvSpPr>
          <p:nvPr>
            <p:ph idx="1"/>
          </p:nvPr>
        </p:nvSpPr>
        <p:spPr>
          <a:xfrm>
            <a:off x="838200" y="813816"/>
            <a:ext cx="10515600" cy="5363147"/>
          </a:xfrm>
        </p:spPr>
        <p:txBody>
          <a:bodyPr>
            <a:normAutofit fontScale="85000" lnSpcReduction="20000"/>
          </a:bodyPr>
          <a:lstStyle/>
          <a:p>
            <a:pPr algn="just"/>
            <a:r>
              <a:rPr lang="en-US" dirty="0"/>
              <a:t>Distributed ledger is a feature of blockchain. All users have the same copy of a ledger. A blank ledger with no data input also has some hash. Each row is a blockchain, where the “previous hash" of the current block is the “hash" of the previous block. The combination of rows and columns makes it a distributed ledger as shown in Figure 8.10. Note that each row is the same in terms of all parameters. If we write something in any block of some peer, all subsequent blocks turn pink2. This leads to a change in “hash" and “previous hash“ like a linked list. Now, clicking on mine of that block changes the nonce and regenerates the hash such that it has 4 leading zeros to meet the target. This makes that block green and the process is repeated for subsequent blocks of that row. Notably, modification of a block makes all subsequent blocks invalid and these are re-mined.</a:t>
            </a:r>
          </a:p>
          <a:p>
            <a:pPr algn="just"/>
            <a:r>
              <a:rPr lang="en-US" dirty="0"/>
              <a:t>For example, when we write in the data field of block 3 (say) of Peer A, this generates a hash value that is different from block 3 of peer B or C. Note that the hash values of block 3 of peer B and C are the same as we have not modified their data fields. Hence, the data modification of a block can be easily detected. This was not possible if we have a single copy of the ledger. All the users of the network have a history of transactions since the genesis block which is the first block of the network. Even if a node (computer) gets corrupted, we do not lose the data because the same copy is with other nodes.</a:t>
            </a:r>
            <a:endParaRPr lang="en-IN" dirty="0"/>
          </a:p>
        </p:txBody>
      </p:sp>
    </p:spTree>
    <p:extLst>
      <p:ext uri="{BB962C8B-B14F-4D97-AF65-F5344CB8AC3E}">
        <p14:creationId xmlns:p14="http://schemas.microsoft.com/office/powerpoint/2010/main" val="134990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B8AE-4E8E-7693-CAB4-A79941A16B83}"/>
              </a:ext>
            </a:extLst>
          </p:cNvPr>
          <p:cNvSpPr>
            <a:spLocks noGrp="1"/>
          </p:cNvSpPr>
          <p:nvPr>
            <p:ph type="title"/>
          </p:nvPr>
        </p:nvSpPr>
        <p:spPr>
          <a:xfrm>
            <a:off x="838200" y="365125"/>
            <a:ext cx="10515600" cy="558419"/>
          </a:xfrm>
        </p:spPr>
        <p:txBody>
          <a:bodyPr>
            <a:normAutofit fontScale="90000"/>
          </a:bodyPr>
          <a:lstStyle/>
          <a:p>
            <a:r>
              <a:rPr lang="en-US" dirty="0"/>
              <a:t>Byzantine Generals Problem</a:t>
            </a:r>
            <a:endParaRPr lang="en-IN" dirty="0"/>
          </a:p>
        </p:txBody>
      </p:sp>
      <p:sp>
        <p:nvSpPr>
          <p:cNvPr id="3" name="Content Placeholder 2">
            <a:extLst>
              <a:ext uri="{FF2B5EF4-FFF2-40B4-BE49-F238E27FC236}">
                <a16:creationId xmlns:a16="http://schemas.microsoft.com/office/drawing/2014/main" id="{3DF872C2-F362-B022-ABC8-5B7D1AD8AF47}"/>
              </a:ext>
            </a:extLst>
          </p:cNvPr>
          <p:cNvSpPr>
            <a:spLocks noGrp="1"/>
          </p:cNvSpPr>
          <p:nvPr>
            <p:ph idx="1"/>
          </p:nvPr>
        </p:nvSpPr>
        <p:spPr>
          <a:xfrm>
            <a:off x="838200" y="1207008"/>
            <a:ext cx="10515600" cy="5148072"/>
          </a:xfrm>
        </p:spPr>
        <p:txBody>
          <a:bodyPr>
            <a:normAutofit fontScale="85000" lnSpcReduction="10000"/>
          </a:bodyPr>
          <a:lstStyle/>
          <a:p>
            <a:pPr algn="just"/>
            <a:r>
              <a:rPr lang="en-US" dirty="0"/>
              <a:t>Let us assume that there are four generals, out of them, three are loyal and one is a traitor as shown in Figure 8.11. </a:t>
            </a:r>
          </a:p>
          <a:p>
            <a:pPr algn="just"/>
            <a:r>
              <a:rPr lang="en-US" dirty="0"/>
              <a:t>The loyal general gives the command to attack, while the traitor to not attack. </a:t>
            </a:r>
          </a:p>
          <a:p>
            <a:pPr algn="just"/>
            <a:r>
              <a:rPr lang="en-US" dirty="0"/>
              <a:t>The generals are not at one place, they communicate among themselves. </a:t>
            </a:r>
          </a:p>
          <a:p>
            <a:pPr algn="just"/>
            <a:r>
              <a:rPr lang="en-US" dirty="0"/>
              <a:t>The goal is victory even if a minority of the generals are traitors.</a:t>
            </a:r>
          </a:p>
          <a:p>
            <a:pPr algn="just"/>
            <a:r>
              <a:rPr lang="en-US" dirty="0"/>
              <a:t>In this scenario, the loyal general receives the 2 commands for attack and 1 command to not attack.</a:t>
            </a:r>
          </a:p>
          <a:p>
            <a:pPr algn="just"/>
            <a:r>
              <a:rPr lang="en-US" dirty="0"/>
              <a:t>The majority of commands are to attack, therefore, they attack the enemy. This is called Byzantine fault tolerance.</a:t>
            </a:r>
          </a:p>
          <a:p>
            <a:pPr algn="just"/>
            <a:r>
              <a:rPr lang="en-US" dirty="0"/>
              <a:t>On similar lines, in blockchain networks, the generals are the nodes and the messages are the transactions. </a:t>
            </a:r>
          </a:p>
          <a:p>
            <a:pPr algn="just"/>
            <a:r>
              <a:rPr lang="en-US" dirty="0"/>
              <a:t>Attack command is the legitimate transaction, while to not attack command is the invalid transaction. We arrive at the consensus in the presence of some malicious nodes.</a:t>
            </a:r>
            <a:endParaRPr lang="en-IN" dirty="0"/>
          </a:p>
        </p:txBody>
      </p:sp>
    </p:spTree>
    <p:extLst>
      <p:ext uri="{BB962C8B-B14F-4D97-AF65-F5344CB8AC3E}">
        <p14:creationId xmlns:p14="http://schemas.microsoft.com/office/powerpoint/2010/main" val="3768196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A4DF-ADB2-B476-A607-45ED47EC23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F9CEC2-C41E-8A53-5116-98BCBEA43DC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F8A0F4D-6666-83E0-3450-8861148180AF}"/>
              </a:ext>
            </a:extLst>
          </p:cNvPr>
          <p:cNvPicPr>
            <a:picLocks noChangeAspect="1"/>
          </p:cNvPicPr>
          <p:nvPr/>
        </p:nvPicPr>
        <p:blipFill>
          <a:blip r:embed="rId2"/>
          <a:stretch>
            <a:fillRect/>
          </a:stretch>
        </p:blipFill>
        <p:spPr>
          <a:xfrm>
            <a:off x="2838831" y="434291"/>
            <a:ext cx="5802249" cy="5989418"/>
          </a:xfrm>
          <a:prstGeom prst="rect">
            <a:avLst/>
          </a:prstGeom>
        </p:spPr>
      </p:pic>
    </p:spTree>
    <p:extLst>
      <p:ext uri="{BB962C8B-B14F-4D97-AF65-F5344CB8AC3E}">
        <p14:creationId xmlns:p14="http://schemas.microsoft.com/office/powerpoint/2010/main" val="1747226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4C27-07A0-9363-312E-450920B2F515}"/>
              </a:ext>
            </a:extLst>
          </p:cNvPr>
          <p:cNvSpPr>
            <a:spLocks noGrp="1"/>
          </p:cNvSpPr>
          <p:nvPr>
            <p:ph type="title"/>
          </p:nvPr>
        </p:nvSpPr>
        <p:spPr>
          <a:xfrm>
            <a:off x="838200" y="95186"/>
            <a:ext cx="10515600" cy="585851"/>
          </a:xfrm>
        </p:spPr>
        <p:txBody>
          <a:bodyPr>
            <a:normAutofit fontScale="90000"/>
          </a:bodyPr>
          <a:lstStyle/>
          <a:p>
            <a:r>
              <a:rPr lang="en-US" dirty="0"/>
              <a:t>Transaction Pool and Candidate Block</a:t>
            </a:r>
            <a:endParaRPr lang="en-IN" dirty="0"/>
          </a:p>
        </p:txBody>
      </p:sp>
      <p:sp>
        <p:nvSpPr>
          <p:cNvPr id="3" name="Content Placeholder 2">
            <a:extLst>
              <a:ext uri="{FF2B5EF4-FFF2-40B4-BE49-F238E27FC236}">
                <a16:creationId xmlns:a16="http://schemas.microsoft.com/office/drawing/2014/main" id="{E2F01CEC-6B50-31C4-ECE3-573716AF3883}"/>
              </a:ext>
            </a:extLst>
          </p:cNvPr>
          <p:cNvSpPr>
            <a:spLocks noGrp="1"/>
          </p:cNvSpPr>
          <p:nvPr>
            <p:ph idx="1"/>
          </p:nvPr>
        </p:nvSpPr>
        <p:spPr>
          <a:xfrm>
            <a:off x="838200" y="1042416"/>
            <a:ext cx="10515600" cy="5134547"/>
          </a:xfrm>
        </p:spPr>
        <p:txBody>
          <a:bodyPr>
            <a:normAutofit lnSpcReduction="10000"/>
          </a:bodyPr>
          <a:lstStyle/>
          <a:p>
            <a:pPr algn="just"/>
            <a:r>
              <a:rPr lang="en-US" dirty="0"/>
              <a:t>Transaction pool stores all the unverified transactions before getting included in a new block. </a:t>
            </a:r>
          </a:p>
          <a:p>
            <a:pPr algn="just"/>
            <a:r>
              <a:rPr lang="en-US" dirty="0"/>
              <a:t>Candidate block is a temporary current block that does not have valid proof of work. It is made up of transactions selected from the transaction pool. </a:t>
            </a:r>
          </a:p>
          <a:p>
            <a:pPr algn="just"/>
            <a:r>
              <a:rPr lang="en-US" dirty="0"/>
              <a:t>The miner picks block number 5 (say) and starts validating. </a:t>
            </a:r>
          </a:p>
          <a:p>
            <a:pPr algn="just"/>
            <a:r>
              <a:rPr lang="en-US" dirty="0"/>
              <a:t>However, in meantime, some other miners might get the satisfactory hash that meets the target.</a:t>
            </a:r>
          </a:p>
          <a:p>
            <a:pPr algn="just"/>
            <a:r>
              <a:rPr lang="en-US" dirty="0"/>
              <a:t>The block number 5 does not have a valid proof of work which is mined by miner 2 before miner 1 completes and gets the reward.</a:t>
            </a:r>
          </a:p>
          <a:p>
            <a:pPr algn="just"/>
            <a:r>
              <a:rPr lang="en-US" dirty="0"/>
              <a:t>Now, miner 1 starts competing for block number 6 by picking the unverified transaction from the transaction pool.</a:t>
            </a:r>
            <a:endParaRPr lang="en-IN" dirty="0"/>
          </a:p>
        </p:txBody>
      </p:sp>
    </p:spTree>
    <p:extLst>
      <p:ext uri="{BB962C8B-B14F-4D97-AF65-F5344CB8AC3E}">
        <p14:creationId xmlns:p14="http://schemas.microsoft.com/office/powerpoint/2010/main" val="230259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EE58-592A-0DF0-F291-2351E6D5FDCD}"/>
              </a:ext>
            </a:extLst>
          </p:cNvPr>
          <p:cNvSpPr>
            <a:spLocks noGrp="1"/>
          </p:cNvSpPr>
          <p:nvPr>
            <p:ph type="title"/>
          </p:nvPr>
        </p:nvSpPr>
        <p:spPr/>
        <p:txBody>
          <a:bodyPr/>
          <a:lstStyle/>
          <a:p>
            <a:r>
              <a:rPr lang="en-US" dirty="0"/>
              <a:t>Tie in Generating Hashes or Adding Blocks by Miners</a:t>
            </a:r>
            <a:endParaRPr lang="en-IN" dirty="0"/>
          </a:p>
        </p:txBody>
      </p:sp>
      <p:sp>
        <p:nvSpPr>
          <p:cNvPr id="3" name="Content Placeholder 2">
            <a:extLst>
              <a:ext uri="{FF2B5EF4-FFF2-40B4-BE49-F238E27FC236}">
                <a16:creationId xmlns:a16="http://schemas.microsoft.com/office/drawing/2014/main" id="{D26B80C1-08A3-B5FB-A374-CC79EBC18362}"/>
              </a:ext>
            </a:extLst>
          </p:cNvPr>
          <p:cNvSpPr>
            <a:spLocks noGrp="1"/>
          </p:cNvSpPr>
          <p:nvPr>
            <p:ph idx="1"/>
          </p:nvPr>
        </p:nvSpPr>
        <p:spPr/>
        <p:txBody>
          <a:bodyPr>
            <a:normAutofit lnSpcReduction="10000"/>
          </a:bodyPr>
          <a:lstStyle/>
          <a:p>
            <a:pPr algn="just"/>
            <a:r>
              <a:rPr lang="en-US" dirty="0"/>
              <a:t>A tie is a rare event, however, we choose the one who finds the hash that meets the target first. </a:t>
            </a:r>
          </a:p>
          <a:p>
            <a:pPr algn="just"/>
            <a:r>
              <a:rPr lang="en-US" dirty="0"/>
              <a:t>If two miners get the hashes that meet the target at the same time, both add his or her block. </a:t>
            </a:r>
          </a:p>
          <a:p>
            <a:pPr algn="just"/>
            <a:r>
              <a:rPr lang="en-US" dirty="0"/>
              <a:t>However, two blockchains must not run and only one blockchain needs to be allowed. </a:t>
            </a:r>
          </a:p>
          <a:p>
            <a:pPr algn="just"/>
            <a:r>
              <a:rPr lang="en-US" dirty="0"/>
              <a:t>We choose the blockchain in which the other miner has added a block first and gets verified by other users in the network. Say, miner 3 adds the block in the second blockchain, then it is accepted as the dominant blockchain. The first blockchain is discarded as shown in Figure 8.12.</a:t>
            </a:r>
            <a:endParaRPr lang="en-IN" dirty="0"/>
          </a:p>
        </p:txBody>
      </p:sp>
    </p:spTree>
    <p:extLst>
      <p:ext uri="{BB962C8B-B14F-4D97-AF65-F5344CB8AC3E}">
        <p14:creationId xmlns:p14="http://schemas.microsoft.com/office/powerpoint/2010/main" val="2790788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50CB-14F5-0387-49FE-2D816CCAFF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260536-FD13-3060-0A15-A3F81508C283}"/>
              </a:ext>
            </a:extLst>
          </p:cNvPr>
          <p:cNvPicPr>
            <a:picLocks noGrp="1" noChangeAspect="1"/>
          </p:cNvPicPr>
          <p:nvPr>
            <p:ph idx="1"/>
          </p:nvPr>
        </p:nvPicPr>
        <p:blipFill>
          <a:blip r:embed="rId2"/>
          <a:stretch>
            <a:fillRect/>
          </a:stretch>
        </p:blipFill>
        <p:spPr>
          <a:xfrm>
            <a:off x="1777564" y="1825625"/>
            <a:ext cx="8636871" cy="4351338"/>
          </a:xfrm>
        </p:spPr>
      </p:pic>
    </p:spTree>
    <p:extLst>
      <p:ext uri="{BB962C8B-B14F-4D97-AF65-F5344CB8AC3E}">
        <p14:creationId xmlns:p14="http://schemas.microsoft.com/office/powerpoint/2010/main" val="244270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C02C-8E00-A10F-B97B-86C7274514D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22C9769-6544-1162-4C12-AC98D7ABB3D9}"/>
              </a:ext>
            </a:extLst>
          </p:cNvPr>
          <p:cNvPicPr>
            <a:picLocks noGrp="1" noChangeAspect="1"/>
          </p:cNvPicPr>
          <p:nvPr>
            <p:ph idx="1"/>
          </p:nvPr>
        </p:nvPicPr>
        <p:blipFill>
          <a:blip r:embed="rId2"/>
          <a:stretch>
            <a:fillRect/>
          </a:stretch>
        </p:blipFill>
        <p:spPr>
          <a:xfrm>
            <a:off x="1833562" y="2282031"/>
            <a:ext cx="8524875" cy="3438525"/>
          </a:xfrm>
        </p:spPr>
      </p:pic>
    </p:spTree>
    <p:extLst>
      <p:ext uri="{BB962C8B-B14F-4D97-AF65-F5344CB8AC3E}">
        <p14:creationId xmlns:p14="http://schemas.microsoft.com/office/powerpoint/2010/main" val="2259292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AA1E-B42D-2FC9-D73F-C4E48CC81A80}"/>
              </a:ext>
            </a:extLst>
          </p:cNvPr>
          <p:cNvSpPr>
            <a:spLocks noGrp="1"/>
          </p:cNvSpPr>
          <p:nvPr>
            <p:ph type="title"/>
          </p:nvPr>
        </p:nvSpPr>
        <p:spPr>
          <a:xfrm>
            <a:off x="838200" y="259778"/>
            <a:ext cx="10515600" cy="421259"/>
          </a:xfrm>
        </p:spPr>
        <p:txBody>
          <a:bodyPr>
            <a:normAutofit fontScale="90000"/>
          </a:bodyPr>
          <a:lstStyle/>
          <a:p>
            <a:r>
              <a:rPr lang="en-US" dirty="0"/>
              <a:t>Fork</a:t>
            </a:r>
            <a:endParaRPr lang="en-IN" dirty="0"/>
          </a:p>
        </p:txBody>
      </p:sp>
      <p:sp>
        <p:nvSpPr>
          <p:cNvPr id="3" name="Content Placeholder 2">
            <a:extLst>
              <a:ext uri="{FF2B5EF4-FFF2-40B4-BE49-F238E27FC236}">
                <a16:creationId xmlns:a16="http://schemas.microsoft.com/office/drawing/2014/main" id="{8A0C76DB-1616-B58D-1B0D-0FB24DDFA478}"/>
              </a:ext>
            </a:extLst>
          </p:cNvPr>
          <p:cNvSpPr>
            <a:spLocks noGrp="1"/>
          </p:cNvSpPr>
          <p:nvPr>
            <p:ph idx="1"/>
          </p:nvPr>
        </p:nvSpPr>
        <p:spPr>
          <a:xfrm>
            <a:off x="838200" y="918780"/>
            <a:ext cx="10515600" cy="6094668"/>
          </a:xfrm>
        </p:spPr>
        <p:txBody>
          <a:bodyPr>
            <a:normAutofit fontScale="92500" lnSpcReduction="20000"/>
          </a:bodyPr>
          <a:lstStyle/>
          <a:p>
            <a:pPr algn="just"/>
            <a:r>
              <a:rPr lang="en-US" dirty="0"/>
              <a:t>A fork happens whenever a community makes a change to the blockchain’s protocol, or basic set of rules. When this happens, the chain splits — producing a second blockchain that shares all of its history with the original, but is headed off in a new direction.</a:t>
            </a:r>
          </a:p>
          <a:p>
            <a:pPr algn="just"/>
            <a:r>
              <a:rPr lang="en-US" dirty="0"/>
              <a:t>The blockchain diverges into a different chain with different rules or protocols. The users of networks are not in agreement. Some improvements to be made are minor, while some are major. There are two types of forks.</a:t>
            </a:r>
          </a:p>
          <a:p>
            <a:pPr algn="just"/>
            <a:r>
              <a:rPr lang="en-US" b="1" dirty="0">
                <a:solidFill>
                  <a:srgbClr val="FF0000"/>
                </a:solidFill>
              </a:rPr>
              <a:t>Soft fork: </a:t>
            </a:r>
            <a:r>
              <a:rPr lang="en-US" dirty="0"/>
              <a:t>The new version works well with the old version, that is there is backward compatibility. Hence, there is flexibility.</a:t>
            </a:r>
          </a:p>
          <a:p>
            <a:pPr algn="just"/>
            <a:r>
              <a:rPr lang="en-US" b="1" dirty="0">
                <a:solidFill>
                  <a:srgbClr val="FF0000"/>
                </a:solidFill>
              </a:rPr>
              <a:t>Hard fork: </a:t>
            </a:r>
            <a:r>
              <a:rPr lang="en-US" dirty="0"/>
              <a:t>This is rigid as there are different rules for different chains and the users have to choose one. Both chains are valid and cannot be discarded. Some users support the old chain, while others the new chain.</a:t>
            </a:r>
          </a:p>
          <a:p>
            <a:pPr algn="just"/>
            <a:r>
              <a:rPr lang="en-US" dirty="0"/>
              <a:t>Example: We have different versions of the same coin, for instance, bitcoin (BTC) and bitcoin cash (B cash or BCH). Initially, we had a block size of 1 MB with a lesser number of transactions. With the popularity of Bitcoin, the number of transactions has been increased. Therefore, we need a larger block size of 8 MB for bitcoin cash since August 2017.</a:t>
            </a:r>
            <a:endParaRPr lang="en-IN" dirty="0"/>
          </a:p>
        </p:txBody>
      </p:sp>
    </p:spTree>
    <p:extLst>
      <p:ext uri="{BB962C8B-B14F-4D97-AF65-F5344CB8AC3E}">
        <p14:creationId xmlns:p14="http://schemas.microsoft.com/office/powerpoint/2010/main" val="1263054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4162-9245-C91D-C619-227A69BE59F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36862DB-20C3-62D6-D608-18531B2C57E6}"/>
              </a:ext>
            </a:extLst>
          </p:cNvPr>
          <p:cNvPicPr>
            <a:picLocks noGrp="1" noChangeAspect="1"/>
          </p:cNvPicPr>
          <p:nvPr>
            <p:ph idx="1"/>
          </p:nvPr>
        </p:nvPicPr>
        <p:blipFill>
          <a:blip r:embed="rId2"/>
          <a:stretch>
            <a:fillRect/>
          </a:stretch>
        </p:blipFill>
        <p:spPr>
          <a:xfrm>
            <a:off x="2121234" y="1168797"/>
            <a:ext cx="8108235" cy="4520406"/>
          </a:xfrm>
          <a:prstGeom prst="rect">
            <a:avLst/>
          </a:prstGeom>
        </p:spPr>
      </p:pic>
    </p:spTree>
    <p:extLst>
      <p:ext uri="{BB962C8B-B14F-4D97-AF65-F5344CB8AC3E}">
        <p14:creationId xmlns:p14="http://schemas.microsoft.com/office/powerpoint/2010/main" val="1150979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00B4-04A3-D263-9A32-7C5BD7B38DFE}"/>
              </a:ext>
            </a:extLst>
          </p:cNvPr>
          <p:cNvSpPr>
            <a:spLocks noGrp="1"/>
          </p:cNvSpPr>
          <p:nvPr>
            <p:ph type="title"/>
          </p:nvPr>
        </p:nvSpPr>
        <p:spPr>
          <a:xfrm>
            <a:off x="445008" y="159194"/>
            <a:ext cx="10515600" cy="521843"/>
          </a:xfrm>
        </p:spPr>
        <p:txBody>
          <a:bodyPr>
            <a:normAutofit fontScale="90000"/>
          </a:bodyPr>
          <a:lstStyle/>
          <a:p>
            <a:r>
              <a:rPr lang="en-US" dirty="0"/>
              <a:t>Bitcoin vs Ethereum</a:t>
            </a:r>
            <a:endParaRPr lang="en-IN" dirty="0"/>
          </a:p>
        </p:txBody>
      </p:sp>
      <p:pic>
        <p:nvPicPr>
          <p:cNvPr id="4" name="Content Placeholder 3">
            <a:extLst>
              <a:ext uri="{FF2B5EF4-FFF2-40B4-BE49-F238E27FC236}">
                <a16:creationId xmlns:a16="http://schemas.microsoft.com/office/drawing/2014/main" id="{B49C0C16-B489-07EA-B7FB-5D8F746C06DA}"/>
              </a:ext>
            </a:extLst>
          </p:cNvPr>
          <p:cNvPicPr>
            <a:picLocks noGrp="1" noChangeAspect="1"/>
          </p:cNvPicPr>
          <p:nvPr>
            <p:ph idx="1"/>
          </p:nvPr>
        </p:nvPicPr>
        <p:blipFill>
          <a:blip r:embed="rId2"/>
          <a:stretch>
            <a:fillRect/>
          </a:stretch>
        </p:blipFill>
        <p:spPr>
          <a:xfrm>
            <a:off x="2340864" y="626173"/>
            <a:ext cx="5941318" cy="6252735"/>
          </a:xfrm>
          <a:prstGeom prst="rect">
            <a:avLst/>
          </a:prstGeom>
        </p:spPr>
      </p:pic>
    </p:spTree>
    <p:extLst>
      <p:ext uri="{BB962C8B-B14F-4D97-AF65-F5344CB8AC3E}">
        <p14:creationId xmlns:p14="http://schemas.microsoft.com/office/powerpoint/2010/main" val="3252337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412C-2C99-8040-F239-C599B4B136ED}"/>
              </a:ext>
            </a:extLst>
          </p:cNvPr>
          <p:cNvSpPr>
            <a:spLocks noGrp="1"/>
          </p:cNvSpPr>
          <p:nvPr>
            <p:ph type="title"/>
          </p:nvPr>
        </p:nvSpPr>
        <p:spPr>
          <a:xfrm>
            <a:off x="774192" y="177482"/>
            <a:ext cx="10515600" cy="503555"/>
          </a:xfrm>
        </p:spPr>
        <p:txBody>
          <a:bodyPr>
            <a:normAutofit fontScale="90000"/>
          </a:bodyPr>
          <a:lstStyle/>
          <a:p>
            <a:r>
              <a:rPr lang="en-US" dirty="0"/>
              <a:t>Bitcoin vs Ethereum</a:t>
            </a:r>
            <a:endParaRPr lang="en-IN" dirty="0"/>
          </a:p>
        </p:txBody>
      </p:sp>
      <p:sp>
        <p:nvSpPr>
          <p:cNvPr id="3" name="Content Placeholder 2">
            <a:extLst>
              <a:ext uri="{FF2B5EF4-FFF2-40B4-BE49-F238E27FC236}">
                <a16:creationId xmlns:a16="http://schemas.microsoft.com/office/drawing/2014/main" id="{77BC9F2C-3997-2140-647E-AFA251453F83}"/>
              </a:ext>
            </a:extLst>
          </p:cNvPr>
          <p:cNvSpPr>
            <a:spLocks noGrp="1"/>
          </p:cNvSpPr>
          <p:nvPr>
            <p:ph idx="1"/>
          </p:nvPr>
        </p:nvSpPr>
        <p:spPr>
          <a:xfrm>
            <a:off x="838200" y="868680"/>
            <a:ext cx="10515600" cy="5308283"/>
          </a:xfrm>
        </p:spPr>
        <p:txBody>
          <a:bodyPr>
            <a:normAutofit fontScale="85000" lnSpcReduction="20000"/>
          </a:bodyPr>
          <a:lstStyle/>
          <a:p>
            <a:pPr algn="just"/>
            <a:r>
              <a:rPr lang="en-US" dirty="0"/>
              <a:t>There are more than 1600 crypto-currencies. For example, Bitcoin, Bitcoin cash, Ethereum, Litecoin, and many more. </a:t>
            </a:r>
          </a:p>
          <a:p>
            <a:pPr algn="just"/>
            <a:r>
              <a:rPr lang="en-US" dirty="0"/>
              <a:t>Ether cash of Ethereum network is used for peer-to-peer transactions like bitcoin. In addition, it is used for the creation and execution of the smart contracts on a decentralized network.</a:t>
            </a:r>
          </a:p>
          <a:p>
            <a:pPr algn="just"/>
            <a:r>
              <a:rPr lang="en-US" dirty="0"/>
              <a:t>Transaction in the bitcoin network is slow and takes about 10 minutes. </a:t>
            </a:r>
          </a:p>
          <a:p>
            <a:pPr algn="just"/>
            <a:r>
              <a:rPr lang="en-US" dirty="0"/>
              <a:t>In the Ethereum network, it is fast and takes about 15 seconds. Bitcoin uses SHA-256 cryptographic hashing algorithm, while Ethereum uses </a:t>
            </a:r>
            <a:r>
              <a:rPr lang="en-US" dirty="0" err="1"/>
              <a:t>ethash</a:t>
            </a:r>
            <a:r>
              <a:rPr lang="en-US" dirty="0"/>
              <a:t> algorithm.</a:t>
            </a:r>
          </a:p>
          <a:p>
            <a:pPr algn="just"/>
            <a:r>
              <a:rPr lang="en-US" dirty="0"/>
              <a:t>The Proof of Concept is used in the Ethereum network. </a:t>
            </a:r>
          </a:p>
          <a:p>
            <a:pPr algn="just"/>
            <a:r>
              <a:rPr lang="en-US" dirty="0"/>
              <a:t>One gets the chance of mining based on the number of coins he or she owns. The more the stake, the more the chance and mining power. </a:t>
            </a:r>
          </a:p>
          <a:p>
            <a:pPr algn="just"/>
            <a:r>
              <a:rPr lang="en-US" dirty="0"/>
              <a:t>The one with more stake likely performs genuine validation, otherwise, he or she loses stake if it is invalidated by the rest of the users. </a:t>
            </a:r>
          </a:p>
          <a:p>
            <a:pPr algn="just"/>
            <a:r>
              <a:rPr lang="en-US" dirty="0"/>
              <a:t>The miner gets a reward of 3 ETH and the sum of the transaction fee for the validation of the block. </a:t>
            </a:r>
          </a:p>
          <a:p>
            <a:pPr algn="just"/>
            <a:r>
              <a:rPr lang="en-US" dirty="0"/>
              <a:t>The reward does not get halved, unlike the bitcoin network.</a:t>
            </a:r>
            <a:endParaRPr lang="en-IN" dirty="0"/>
          </a:p>
        </p:txBody>
      </p:sp>
    </p:spTree>
    <p:extLst>
      <p:ext uri="{BB962C8B-B14F-4D97-AF65-F5344CB8AC3E}">
        <p14:creationId xmlns:p14="http://schemas.microsoft.com/office/powerpoint/2010/main" val="3123312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0119-E857-994D-C2EC-E53FA33D4866}"/>
              </a:ext>
            </a:extLst>
          </p:cNvPr>
          <p:cNvSpPr>
            <a:spLocks noGrp="1"/>
          </p:cNvSpPr>
          <p:nvPr>
            <p:ph type="title"/>
          </p:nvPr>
        </p:nvSpPr>
        <p:spPr>
          <a:xfrm>
            <a:off x="838200" y="365125"/>
            <a:ext cx="10515600" cy="585851"/>
          </a:xfrm>
        </p:spPr>
        <p:txBody>
          <a:bodyPr>
            <a:normAutofit fontScale="90000"/>
          </a:bodyPr>
          <a:lstStyle/>
          <a:p>
            <a:r>
              <a:rPr lang="en-US" dirty="0"/>
              <a:t>Applications of Blockchain</a:t>
            </a:r>
            <a:endParaRPr lang="en-IN" dirty="0"/>
          </a:p>
        </p:txBody>
      </p:sp>
      <p:pic>
        <p:nvPicPr>
          <p:cNvPr id="7" name="Content Placeholder 6">
            <a:extLst>
              <a:ext uri="{FF2B5EF4-FFF2-40B4-BE49-F238E27FC236}">
                <a16:creationId xmlns:a16="http://schemas.microsoft.com/office/drawing/2014/main" id="{56E3681E-6910-293F-6CBF-44675C8C881B}"/>
              </a:ext>
            </a:extLst>
          </p:cNvPr>
          <p:cNvPicPr>
            <a:picLocks noGrp="1" noChangeAspect="1"/>
          </p:cNvPicPr>
          <p:nvPr>
            <p:ph idx="1"/>
          </p:nvPr>
        </p:nvPicPr>
        <p:blipFill>
          <a:blip r:embed="rId2"/>
          <a:stretch>
            <a:fillRect/>
          </a:stretch>
        </p:blipFill>
        <p:spPr>
          <a:xfrm>
            <a:off x="1648446" y="1133856"/>
            <a:ext cx="7579607" cy="5359019"/>
          </a:xfrm>
          <a:prstGeom prst="rect">
            <a:avLst/>
          </a:prstGeom>
        </p:spPr>
      </p:pic>
    </p:spTree>
    <p:extLst>
      <p:ext uri="{BB962C8B-B14F-4D97-AF65-F5344CB8AC3E}">
        <p14:creationId xmlns:p14="http://schemas.microsoft.com/office/powerpoint/2010/main" val="2206624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F886-87FD-AD41-A537-2489911F9741}"/>
              </a:ext>
            </a:extLst>
          </p:cNvPr>
          <p:cNvSpPr>
            <a:spLocks noGrp="1"/>
          </p:cNvSpPr>
          <p:nvPr>
            <p:ph type="title"/>
          </p:nvPr>
        </p:nvSpPr>
        <p:spPr>
          <a:xfrm>
            <a:off x="691896" y="118237"/>
            <a:ext cx="10515600" cy="640715"/>
          </a:xfrm>
        </p:spPr>
        <p:txBody>
          <a:bodyPr>
            <a:normAutofit fontScale="90000"/>
          </a:bodyPr>
          <a:lstStyle/>
          <a:p>
            <a:r>
              <a:rPr lang="en-US" dirty="0"/>
              <a:t>Applications of Blockchain</a:t>
            </a:r>
            <a:endParaRPr lang="en-IN" dirty="0"/>
          </a:p>
        </p:txBody>
      </p:sp>
      <p:sp>
        <p:nvSpPr>
          <p:cNvPr id="3" name="Content Placeholder 2">
            <a:extLst>
              <a:ext uri="{FF2B5EF4-FFF2-40B4-BE49-F238E27FC236}">
                <a16:creationId xmlns:a16="http://schemas.microsoft.com/office/drawing/2014/main" id="{C386A36B-18F6-F67C-B3A5-1833D8F795F5}"/>
              </a:ext>
            </a:extLst>
          </p:cNvPr>
          <p:cNvSpPr>
            <a:spLocks noGrp="1"/>
          </p:cNvSpPr>
          <p:nvPr>
            <p:ph idx="1"/>
          </p:nvPr>
        </p:nvSpPr>
        <p:spPr>
          <a:xfrm>
            <a:off x="838200" y="758952"/>
            <a:ext cx="10515600" cy="5897880"/>
          </a:xfrm>
        </p:spPr>
        <p:txBody>
          <a:bodyPr>
            <a:normAutofit/>
          </a:bodyPr>
          <a:lstStyle/>
          <a:p>
            <a:pPr algn="just"/>
            <a:r>
              <a:rPr lang="en-US" b="1" dirty="0">
                <a:solidFill>
                  <a:srgbClr val="FF0000"/>
                </a:solidFill>
              </a:rPr>
              <a:t>Money transaction: </a:t>
            </a:r>
            <a:r>
              <a:rPr lang="en-US" dirty="0"/>
              <a:t>We know the drawback of a bank and steps for transactions between sender and receiver.</a:t>
            </a:r>
          </a:p>
          <a:p>
            <a:pPr algn="just"/>
            <a:r>
              <a:rPr lang="en-US" b="1" dirty="0">
                <a:solidFill>
                  <a:srgbClr val="FF0000"/>
                </a:solidFill>
              </a:rPr>
              <a:t>Know your customer (KYC): </a:t>
            </a:r>
            <a:r>
              <a:rPr lang="en-US" dirty="0"/>
              <a:t>We do not need to submit the KYC form to each bank separately. Once KYC is recorded in a blockchain network, we can allow accessing the KYC form to each bank.</a:t>
            </a:r>
          </a:p>
          <a:p>
            <a:pPr algn="just"/>
            <a:r>
              <a:rPr lang="en-US" b="1" dirty="0">
                <a:solidFill>
                  <a:srgbClr val="FF0000"/>
                </a:solidFill>
              </a:rPr>
              <a:t>Voting system: </a:t>
            </a:r>
            <a:r>
              <a:rPr lang="en-US" dirty="0"/>
              <a:t>Single vote casting by an electorate; electorate identity information and votes cannot be tampered with and stored permanently.</a:t>
            </a:r>
          </a:p>
          <a:p>
            <a:pPr algn="just"/>
            <a:r>
              <a:rPr lang="en-US" b="1" dirty="0">
                <a:solidFill>
                  <a:srgbClr val="FF0000"/>
                </a:solidFill>
              </a:rPr>
              <a:t>Healthcare: </a:t>
            </a:r>
            <a:r>
              <a:rPr lang="en-US" dirty="0"/>
              <a:t>The medical data can be communicated more securely using blockchain technology. The data cannot be tampered with and lost in the communication channel. Importantly, there would be a single version of data. It removes duplication of medical data and saves a lot of storage capacity and of course the money.</a:t>
            </a:r>
            <a:endParaRPr lang="en-IN" dirty="0"/>
          </a:p>
        </p:txBody>
      </p:sp>
    </p:spTree>
    <p:extLst>
      <p:ext uri="{BB962C8B-B14F-4D97-AF65-F5344CB8AC3E}">
        <p14:creationId xmlns:p14="http://schemas.microsoft.com/office/powerpoint/2010/main" val="3673781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4098C-84D6-AAE2-C0B0-4B7809C3CD86}"/>
              </a:ext>
            </a:extLst>
          </p:cNvPr>
          <p:cNvSpPr>
            <a:spLocks noGrp="1"/>
          </p:cNvSpPr>
          <p:nvPr>
            <p:ph idx="1"/>
          </p:nvPr>
        </p:nvSpPr>
        <p:spPr>
          <a:xfrm>
            <a:off x="838200" y="118872"/>
            <a:ext cx="10515600" cy="6647688"/>
          </a:xfrm>
        </p:spPr>
        <p:txBody>
          <a:bodyPr>
            <a:normAutofit lnSpcReduction="10000"/>
          </a:bodyPr>
          <a:lstStyle/>
          <a:p>
            <a:pPr algn="just"/>
            <a:r>
              <a:rPr lang="en-US" b="1" dirty="0">
                <a:solidFill>
                  <a:srgbClr val="FF0000"/>
                </a:solidFill>
              </a:rPr>
              <a:t>Insurance claim: </a:t>
            </a:r>
            <a:r>
              <a:rPr lang="en-US" dirty="0"/>
              <a:t>The medical history of a patient can be stored in immutable records. This prevents the false claim made by the patient.</a:t>
            </a:r>
          </a:p>
          <a:p>
            <a:pPr algn="just"/>
            <a:r>
              <a:rPr lang="en-US" b="1" dirty="0">
                <a:solidFill>
                  <a:srgbClr val="FF0000"/>
                </a:solidFill>
              </a:rPr>
              <a:t>Smart contract: </a:t>
            </a:r>
            <a:r>
              <a:rPr lang="en-US" dirty="0"/>
              <a:t>Based on terms and conditions set using code in the Ethereum network, the smart contract automatically negotiates the parking fee, ordering some repair parts of a machine and payment through the agreement of a smart contract, negotiation of different energy (solar, wind, etc.) of a home in a smart grid system and many more. Smart contract monitors flight status and automatic payment of compensation in case flight get delayed by some hours. The sensors in a vehicle provide real-time conditions of the vehicle and automatic payment of compensation if the vehicle meets an accident.</a:t>
            </a:r>
          </a:p>
          <a:p>
            <a:pPr algn="just"/>
            <a:r>
              <a:rPr lang="en-US" b="1" dirty="0">
                <a:solidFill>
                  <a:srgbClr val="FF0000"/>
                </a:solidFill>
              </a:rPr>
              <a:t>Retail Management: </a:t>
            </a:r>
            <a:r>
              <a:rPr lang="en-US" dirty="0"/>
              <a:t>The sensors collect the conditions of the product. The product can be automatically tracked, and conditions at generation, shipment, and arrival can be verified through history. The contract can be executed between two vendors.</a:t>
            </a:r>
          </a:p>
          <a:p>
            <a:pPr algn="just"/>
            <a:r>
              <a:rPr lang="en-US" b="1" dirty="0">
                <a:solidFill>
                  <a:srgbClr val="FF0000"/>
                </a:solidFill>
              </a:rPr>
              <a:t>Government Organizations: </a:t>
            </a:r>
            <a:r>
              <a:rPr lang="en-US" dirty="0"/>
              <a:t>All the data can be secured, tamper-proof and transparent among stakeholders eliminating paper-based records.</a:t>
            </a:r>
            <a:endParaRPr lang="en-IN" dirty="0"/>
          </a:p>
        </p:txBody>
      </p:sp>
    </p:spTree>
    <p:extLst>
      <p:ext uri="{BB962C8B-B14F-4D97-AF65-F5344CB8AC3E}">
        <p14:creationId xmlns:p14="http://schemas.microsoft.com/office/powerpoint/2010/main" val="1653734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1FF7-CD46-FEAC-64F2-4B2A4901ACD1}"/>
              </a:ext>
            </a:extLst>
          </p:cNvPr>
          <p:cNvSpPr>
            <a:spLocks noGrp="1"/>
          </p:cNvSpPr>
          <p:nvPr>
            <p:ph type="title"/>
          </p:nvPr>
        </p:nvSpPr>
        <p:spPr>
          <a:xfrm>
            <a:off x="838200" y="99949"/>
            <a:ext cx="10515600" cy="476123"/>
          </a:xfrm>
        </p:spPr>
        <p:txBody>
          <a:bodyPr>
            <a:normAutofit fontScale="90000"/>
          </a:bodyPr>
          <a:lstStyle/>
          <a:p>
            <a:r>
              <a:rPr lang="en-US" dirty="0"/>
              <a:t>Disadvantages of Blockchain</a:t>
            </a:r>
            <a:endParaRPr lang="en-IN" dirty="0"/>
          </a:p>
        </p:txBody>
      </p:sp>
      <p:sp>
        <p:nvSpPr>
          <p:cNvPr id="3" name="Content Placeholder 2">
            <a:extLst>
              <a:ext uri="{FF2B5EF4-FFF2-40B4-BE49-F238E27FC236}">
                <a16:creationId xmlns:a16="http://schemas.microsoft.com/office/drawing/2014/main" id="{54D29F3B-7F4A-D62B-B5A5-6C4AEB5437BA}"/>
              </a:ext>
            </a:extLst>
          </p:cNvPr>
          <p:cNvSpPr>
            <a:spLocks noGrp="1"/>
          </p:cNvSpPr>
          <p:nvPr>
            <p:ph idx="1"/>
          </p:nvPr>
        </p:nvSpPr>
        <p:spPr>
          <a:xfrm>
            <a:off x="838200" y="576072"/>
            <a:ext cx="10515600" cy="5335715"/>
          </a:xfrm>
        </p:spPr>
        <p:txBody>
          <a:bodyPr>
            <a:noAutofit/>
          </a:bodyPr>
          <a:lstStyle/>
          <a:p>
            <a:pPr algn="just"/>
            <a:r>
              <a:rPr lang="en-US" sz="2000" dirty="0"/>
              <a:t>Below are some drawbacks of blockchain technology that you should know about. They are:</a:t>
            </a:r>
          </a:p>
          <a:p>
            <a:pPr algn="just"/>
            <a:r>
              <a:rPr lang="en-US" sz="2000" b="1" dirty="0">
                <a:solidFill>
                  <a:srgbClr val="FF0000"/>
                </a:solidFill>
              </a:rPr>
              <a:t>1. Private keys</a:t>
            </a:r>
          </a:p>
          <a:p>
            <a:pPr algn="just"/>
            <a:r>
              <a:rPr lang="en-US" sz="2000" dirty="0"/>
              <a:t>The blockchain network maintains its high level of security through private keys. It comes in handy when you validate a blockchain address. Moreover, when you open a crypto wallet, you get a private key. It is a password that allows you to withdraw funds from your wallet.  By chance, if you lose this key, you cannot withdraw funds from your account. So, you need to store multiple copies of it just so that if you lose the original one, you can rely on one of the copies.  The downside is that your crypto wallet is compromised if anyone can access one of these copies. Moreover, unlike your social media or e-mail id password, changing a private key once generated is impossible.</a:t>
            </a:r>
          </a:p>
          <a:p>
            <a:pPr algn="just"/>
            <a:r>
              <a:rPr lang="en-US" sz="2000" b="1" dirty="0">
                <a:solidFill>
                  <a:srgbClr val="FF0000"/>
                </a:solidFill>
              </a:rPr>
              <a:t>2. Possibility of disruption of network security</a:t>
            </a:r>
          </a:p>
          <a:p>
            <a:pPr algn="just"/>
            <a:r>
              <a:rPr lang="en-US" sz="2000" dirty="0"/>
              <a:t>Blockchain technology is known worldwide for its top-notch security. However, there is a chink in its </a:t>
            </a:r>
            <a:r>
              <a:rPr lang="en-US" sz="2000" dirty="0" err="1"/>
              <a:t>armour</a:t>
            </a:r>
            <a:r>
              <a:rPr lang="en-US" sz="2000" dirty="0"/>
              <a:t> that you should know of. The validation process in a blockchain is done through miners having a lot of computing power. If you are a miner with enough computing power to control more than 50% of a blockchain's mining hash rate, you can launch a 51% attack.  You can prevent transactions from gaining confirmations and even pause payments between users. Also, you can reverse completed transactions leading to double spending on the cryptocurrency.  An attack like this is unlikely on bigger blockchains like Bitcoin or Ethereum. However, new blockchains or forked cryptos can suffer massive damage from this activity. Furthermore, there are also instances of fraud in various cryptocurrencies. </a:t>
            </a:r>
            <a:endParaRPr lang="en-IN" sz="2000" dirty="0"/>
          </a:p>
        </p:txBody>
      </p:sp>
    </p:spTree>
    <p:extLst>
      <p:ext uri="{BB962C8B-B14F-4D97-AF65-F5344CB8AC3E}">
        <p14:creationId xmlns:p14="http://schemas.microsoft.com/office/powerpoint/2010/main" val="2722301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BC692-A98D-1A6D-3206-3ED8420B371A}"/>
              </a:ext>
            </a:extLst>
          </p:cNvPr>
          <p:cNvSpPr>
            <a:spLocks noGrp="1"/>
          </p:cNvSpPr>
          <p:nvPr>
            <p:ph idx="1"/>
          </p:nvPr>
        </p:nvSpPr>
        <p:spPr>
          <a:xfrm>
            <a:off x="838200" y="164592"/>
            <a:ext cx="10515600" cy="6012371"/>
          </a:xfrm>
        </p:spPr>
        <p:txBody>
          <a:bodyPr>
            <a:normAutofit fontScale="77500" lnSpcReduction="20000"/>
          </a:bodyPr>
          <a:lstStyle/>
          <a:p>
            <a:pPr algn="just"/>
            <a:r>
              <a:rPr lang="en-US" b="1" dirty="0">
                <a:solidFill>
                  <a:srgbClr val="FF0000"/>
                </a:solidFill>
              </a:rPr>
              <a:t>3. High costs of implementation</a:t>
            </a:r>
          </a:p>
          <a:p>
            <a:pPr algn="just"/>
            <a:r>
              <a:rPr lang="en-US" dirty="0"/>
              <a:t>It costs a lot of money to implement blockchain in a company. This capital-intensive investment deters most companies from adopting this technology. </a:t>
            </a:r>
          </a:p>
          <a:p>
            <a:pPr algn="just"/>
            <a:endParaRPr lang="en-US" dirty="0"/>
          </a:p>
          <a:p>
            <a:pPr algn="just"/>
            <a:r>
              <a:rPr lang="en-US" dirty="0"/>
              <a:t>If you are a company owner looking to implement blockchain, you have to hire core blockchain developers and blockchain software developers. This requires substantial funds. After that, you have to create blockchain-based applications. Plus, there are hardware requirements too. </a:t>
            </a:r>
          </a:p>
          <a:p>
            <a:pPr algn="just"/>
            <a:endParaRPr lang="en-US" dirty="0"/>
          </a:p>
          <a:p>
            <a:pPr algn="just"/>
            <a:r>
              <a:rPr lang="en-US" b="1" dirty="0">
                <a:solidFill>
                  <a:srgbClr val="FF0000"/>
                </a:solidFill>
              </a:rPr>
              <a:t>4. Inefficient mining process </a:t>
            </a:r>
          </a:p>
          <a:p>
            <a:pPr algn="just"/>
            <a:r>
              <a:rPr lang="en-US" dirty="0"/>
              <a:t>Each block in a blockchain is mined through a mechanism called Proof-of-Work. Each miner needs a high-powered computer to compete in the mining process. Many miners may compete to mine a block; only one gets the block rewards. There is a massive waste of energy and resources.</a:t>
            </a:r>
          </a:p>
          <a:p>
            <a:pPr algn="just"/>
            <a:endParaRPr lang="en-US" dirty="0"/>
          </a:p>
          <a:p>
            <a:pPr algn="just"/>
            <a:r>
              <a:rPr lang="en-US" b="1" dirty="0">
                <a:solidFill>
                  <a:srgbClr val="FF0000"/>
                </a:solidFill>
              </a:rPr>
              <a:t>5. Environmental impacts</a:t>
            </a:r>
          </a:p>
          <a:p>
            <a:pPr algn="just"/>
            <a:r>
              <a:rPr lang="en-US" dirty="0"/>
              <a:t>Mining, minting and validating transactions require high-powered systems to run 24/7. Apart from heavy investments, these processes require a lot of power. This can lead to serious environmental consequences. </a:t>
            </a:r>
            <a:endParaRPr lang="en-IN" dirty="0"/>
          </a:p>
        </p:txBody>
      </p:sp>
    </p:spTree>
    <p:extLst>
      <p:ext uri="{BB962C8B-B14F-4D97-AF65-F5344CB8AC3E}">
        <p14:creationId xmlns:p14="http://schemas.microsoft.com/office/powerpoint/2010/main" val="843328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A0F254-0F58-6425-DAF0-88AB4C82E1BE}"/>
              </a:ext>
            </a:extLst>
          </p:cNvPr>
          <p:cNvSpPr>
            <a:spLocks noGrp="1"/>
          </p:cNvSpPr>
          <p:nvPr>
            <p:ph idx="1"/>
          </p:nvPr>
        </p:nvSpPr>
        <p:spPr>
          <a:xfrm>
            <a:off x="838200" y="137160"/>
            <a:ext cx="10515600" cy="6629400"/>
          </a:xfrm>
        </p:spPr>
        <p:txBody>
          <a:bodyPr>
            <a:normAutofit fontScale="77500" lnSpcReduction="20000"/>
          </a:bodyPr>
          <a:lstStyle/>
          <a:p>
            <a:pPr algn="just"/>
            <a:r>
              <a:rPr lang="en-US" b="1" dirty="0">
                <a:solidFill>
                  <a:srgbClr val="FF0000"/>
                </a:solidFill>
              </a:rPr>
              <a:t>6. Storage problems</a:t>
            </a:r>
          </a:p>
          <a:p>
            <a:pPr algn="just"/>
            <a:r>
              <a:rPr lang="en-US" dirty="0"/>
              <a:t>On a blockchain, all the information is shared across different nodes on the network. In this respect, all the data on a particular blockchain is stored on the hard drive of a miner's system. </a:t>
            </a:r>
          </a:p>
          <a:p>
            <a:pPr algn="just"/>
            <a:endParaRPr lang="en-US" dirty="0"/>
          </a:p>
          <a:p>
            <a:pPr algn="just"/>
            <a:r>
              <a:rPr lang="en-US" dirty="0"/>
              <a:t>As the number of users increases, so will the data; hence, the hard disk space will also need an upgrade. A time may come when a blockchain's total amount of data may exceed the available hard disk sizes.  </a:t>
            </a:r>
          </a:p>
          <a:p>
            <a:pPr algn="just"/>
            <a:endParaRPr lang="en-US" dirty="0"/>
          </a:p>
          <a:p>
            <a:pPr algn="just"/>
            <a:r>
              <a:rPr lang="en-US" b="1" dirty="0">
                <a:solidFill>
                  <a:srgbClr val="FF0000"/>
                </a:solidFill>
              </a:rPr>
              <a:t>7. Anonymity</a:t>
            </a:r>
          </a:p>
          <a:p>
            <a:pPr algn="just"/>
            <a:r>
              <a:rPr lang="en-US" dirty="0"/>
              <a:t>Anonymity is the main selling point of blockchain technology. People may not be able to track your real identity but think on this matter from the money laundering perspective. A person with an anonymous identity can send money to any part of the world, and no one will have a trace of those transactions except for the wallet addresses. Investigations have often found that cybercriminals were using blockchains as money laundering platforms.</a:t>
            </a:r>
          </a:p>
          <a:p>
            <a:pPr algn="just"/>
            <a:endParaRPr lang="en-US" dirty="0"/>
          </a:p>
          <a:p>
            <a:pPr algn="just"/>
            <a:r>
              <a:rPr lang="en-US" b="1" dirty="0">
                <a:solidFill>
                  <a:srgbClr val="FF0000"/>
                </a:solidFill>
              </a:rPr>
              <a:t>8. Immutability</a:t>
            </a:r>
          </a:p>
          <a:p>
            <a:pPr algn="just"/>
            <a:r>
              <a:rPr lang="en-US" dirty="0"/>
              <a:t>Once you enter information on a blockchain, it becomes unchangeable. If any errors or information need updating, it is simply impossible to do so. On the flip side, this feature is an advantage of blockchain, as the data cannot be violated in any way. But there are always two sides to a coin, and you must be aware of both. </a:t>
            </a:r>
            <a:endParaRPr lang="en-IN" dirty="0"/>
          </a:p>
        </p:txBody>
      </p:sp>
    </p:spTree>
    <p:extLst>
      <p:ext uri="{BB962C8B-B14F-4D97-AF65-F5344CB8AC3E}">
        <p14:creationId xmlns:p14="http://schemas.microsoft.com/office/powerpoint/2010/main" val="3543937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DF9B-BFA8-AE9D-0948-13F214510566}"/>
              </a:ext>
            </a:extLst>
          </p:cNvPr>
          <p:cNvSpPr>
            <a:spLocks noGrp="1"/>
          </p:cNvSpPr>
          <p:nvPr>
            <p:ph type="title"/>
          </p:nvPr>
        </p:nvSpPr>
        <p:spPr>
          <a:xfrm>
            <a:off x="838200" y="365125"/>
            <a:ext cx="10515600" cy="622427"/>
          </a:xfrm>
        </p:spPr>
        <p:txBody>
          <a:bodyPr>
            <a:normAutofit fontScale="90000"/>
          </a:bodyPr>
          <a:lstStyle/>
          <a:p>
            <a:r>
              <a:rPr lang="en-IN" dirty="0"/>
              <a:t>Drawbacks of k-anonymity: </a:t>
            </a:r>
          </a:p>
        </p:txBody>
      </p:sp>
      <p:sp>
        <p:nvSpPr>
          <p:cNvPr id="3" name="Content Placeholder 2">
            <a:extLst>
              <a:ext uri="{FF2B5EF4-FFF2-40B4-BE49-F238E27FC236}">
                <a16:creationId xmlns:a16="http://schemas.microsoft.com/office/drawing/2014/main" id="{749E2BDD-52DA-D297-C0FE-DA04BC5E141D}"/>
              </a:ext>
            </a:extLst>
          </p:cNvPr>
          <p:cNvSpPr>
            <a:spLocks noGrp="1"/>
          </p:cNvSpPr>
          <p:nvPr>
            <p:ph idx="1"/>
          </p:nvPr>
        </p:nvSpPr>
        <p:spPr>
          <a:xfrm>
            <a:off x="838200" y="987552"/>
            <a:ext cx="10515600" cy="5189411"/>
          </a:xfrm>
        </p:spPr>
        <p:txBody>
          <a:bodyPr>
            <a:normAutofit fontScale="92500" lnSpcReduction="10000"/>
          </a:bodyPr>
          <a:lstStyle/>
          <a:p>
            <a:r>
              <a:rPr lang="en-US" dirty="0"/>
              <a:t>In a </a:t>
            </a:r>
            <a:r>
              <a:rPr lang="en-US" b="1" dirty="0">
                <a:solidFill>
                  <a:srgbClr val="FF0000"/>
                </a:solidFill>
              </a:rPr>
              <a:t>homogeneity attack, </a:t>
            </a:r>
            <a:r>
              <a:rPr lang="en-US" dirty="0"/>
              <a:t>the malicious user is a neighbor and friend of the legitimate user.</a:t>
            </a:r>
          </a:p>
          <a:p>
            <a:r>
              <a:rPr lang="en-US" dirty="0"/>
              <a:t>Therefore, the malicious user knows the user’s area code and age which is 30+ years. </a:t>
            </a:r>
          </a:p>
          <a:p>
            <a:r>
              <a:rPr lang="en-US" dirty="0"/>
              <a:t>The malicious user is interested in his friend’s disease as he or she often goes to the hospital. </a:t>
            </a:r>
          </a:p>
          <a:p>
            <a:r>
              <a:rPr lang="en-US" dirty="0"/>
              <a:t>Now, the malicious user gets the published 2-anonymized table and shortlisted records number 4, 6, and 3 of block 2 with the help of age and</a:t>
            </a:r>
          </a:p>
          <a:p>
            <a:r>
              <a:rPr lang="en-US" dirty="0"/>
              <a:t>area code. </a:t>
            </a:r>
          </a:p>
          <a:p>
            <a:r>
              <a:rPr lang="en-US" dirty="0"/>
              <a:t>Hence, the malicious user comes to know that his friend is suffering from heart disease because the sensitive attribute of heart disease is common for all three records.</a:t>
            </a:r>
          </a:p>
          <a:p>
            <a:r>
              <a:rPr lang="en-US" dirty="0"/>
              <a:t>Hence, we need a diversity of sensitive attributes in each group.</a:t>
            </a:r>
            <a:endParaRPr lang="en-IN" dirty="0"/>
          </a:p>
        </p:txBody>
      </p:sp>
    </p:spTree>
    <p:extLst>
      <p:ext uri="{BB962C8B-B14F-4D97-AF65-F5344CB8AC3E}">
        <p14:creationId xmlns:p14="http://schemas.microsoft.com/office/powerpoint/2010/main" val="3768528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D771F-6978-A516-5D95-43B1FFF5645D}"/>
              </a:ext>
            </a:extLst>
          </p:cNvPr>
          <p:cNvSpPr>
            <a:spLocks noGrp="1"/>
          </p:cNvSpPr>
          <p:nvPr>
            <p:ph idx="1"/>
          </p:nvPr>
        </p:nvSpPr>
        <p:spPr>
          <a:xfrm>
            <a:off x="838200" y="210312"/>
            <a:ext cx="10515600" cy="5966651"/>
          </a:xfrm>
        </p:spPr>
        <p:txBody>
          <a:bodyPr>
            <a:normAutofit fontScale="85000" lnSpcReduction="20000"/>
          </a:bodyPr>
          <a:lstStyle/>
          <a:p>
            <a:pPr algn="just"/>
            <a:r>
              <a:rPr lang="en-US" b="1" dirty="0">
                <a:solidFill>
                  <a:srgbClr val="FF0000"/>
                </a:solidFill>
              </a:rPr>
              <a:t>9. Scalability</a:t>
            </a:r>
          </a:p>
          <a:p>
            <a:pPr algn="just"/>
            <a:r>
              <a:rPr lang="en-US" dirty="0"/>
              <a:t>Each block has a specific capacity to store data. This makes the validation of transactions very slow and tedious. There is no scope to increase the size of the block on a blockchain. Networks like Polygon have features to upscale the transaction speed of Ethereum, which is quite well-known for its slow network speeds. This may be a temporary solution, but the main problem remains unsolved. </a:t>
            </a:r>
          </a:p>
          <a:p>
            <a:pPr algn="just"/>
            <a:endParaRPr lang="en-US" dirty="0"/>
          </a:p>
          <a:p>
            <a:pPr algn="just"/>
            <a:r>
              <a:rPr lang="en-US" b="1" dirty="0">
                <a:solidFill>
                  <a:srgbClr val="FF0000"/>
                </a:solidFill>
              </a:rPr>
              <a:t>10. Hard forks</a:t>
            </a:r>
          </a:p>
          <a:p>
            <a:pPr algn="just"/>
            <a:r>
              <a:rPr lang="en-US" dirty="0"/>
              <a:t>Hard forks occur when most blockchain members want to implement new rules. It may also happen when a major group on the blockchain wants to create a new cryptocurrency. In this case, the old and new cryptocurrencies operate as separate entities. Many users face difficulties as the new coin is not readily available on exchange platforms upon its release. </a:t>
            </a:r>
          </a:p>
          <a:p>
            <a:pPr algn="just"/>
            <a:endParaRPr lang="en-US" dirty="0"/>
          </a:p>
          <a:p>
            <a:pPr algn="just"/>
            <a:r>
              <a:rPr lang="en-US" b="1" dirty="0">
                <a:solidFill>
                  <a:srgbClr val="FF0000"/>
                </a:solidFill>
              </a:rPr>
              <a:t>11. Legal formalities and regulations</a:t>
            </a:r>
          </a:p>
          <a:p>
            <a:pPr algn="just"/>
            <a:r>
              <a:rPr lang="en-US" dirty="0"/>
              <a:t>Blockchain still faces regulatory challenges in various parts of the world. Moreover, legal formalities in various countries and regions prohibit the use and application of blockchain technology. </a:t>
            </a:r>
            <a:endParaRPr lang="en-IN" dirty="0"/>
          </a:p>
        </p:txBody>
      </p:sp>
    </p:spTree>
    <p:extLst>
      <p:ext uri="{BB962C8B-B14F-4D97-AF65-F5344CB8AC3E}">
        <p14:creationId xmlns:p14="http://schemas.microsoft.com/office/powerpoint/2010/main" val="219253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81B8-6C27-68F8-9023-FE39297864EA}"/>
              </a:ext>
            </a:extLst>
          </p:cNvPr>
          <p:cNvSpPr>
            <a:spLocks noGrp="1"/>
          </p:cNvSpPr>
          <p:nvPr>
            <p:ph type="title"/>
          </p:nvPr>
        </p:nvSpPr>
        <p:spPr>
          <a:xfrm>
            <a:off x="838200" y="365125"/>
            <a:ext cx="10515600" cy="604139"/>
          </a:xfrm>
        </p:spPr>
        <p:txBody>
          <a:bodyPr>
            <a:normAutofit fontScale="90000"/>
          </a:bodyPr>
          <a:lstStyle/>
          <a:p>
            <a:r>
              <a:rPr lang="en-IN" dirty="0"/>
              <a:t>Drawbacks of k-anonymity: </a:t>
            </a:r>
          </a:p>
        </p:txBody>
      </p:sp>
      <p:sp>
        <p:nvSpPr>
          <p:cNvPr id="3" name="Content Placeholder 2">
            <a:extLst>
              <a:ext uri="{FF2B5EF4-FFF2-40B4-BE49-F238E27FC236}">
                <a16:creationId xmlns:a16="http://schemas.microsoft.com/office/drawing/2014/main" id="{76402C71-B3E8-F163-F4E8-313084B8A617}"/>
              </a:ext>
            </a:extLst>
          </p:cNvPr>
          <p:cNvSpPr>
            <a:spLocks noGrp="1"/>
          </p:cNvSpPr>
          <p:nvPr>
            <p:ph idx="1"/>
          </p:nvPr>
        </p:nvSpPr>
        <p:spPr>
          <a:xfrm>
            <a:off x="838200" y="969264"/>
            <a:ext cx="10515600" cy="5207699"/>
          </a:xfrm>
        </p:spPr>
        <p:txBody>
          <a:bodyPr>
            <a:normAutofit/>
          </a:bodyPr>
          <a:lstStyle/>
          <a:p>
            <a:r>
              <a:rPr lang="en-US" dirty="0"/>
              <a:t>In </a:t>
            </a:r>
            <a:r>
              <a:rPr lang="en-US" b="1" dirty="0">
                <a:solidFill>
                  <a:srgbClr val="FF0000"/>
                </a:solidFill>
              </a:rPr>
              <a:t>attack with prior knowledge</a:t>
            </a:r>
            <a:r>
              <a:rPr lang="en-US" dirty="0"/>
              <a:t>, let the malicious user knows his other best friend whose age is less than 30 years. </a:t>
            </a:r>
          </a:p>
          <a:p>
            <a:r>
              <a:rPr lang="en-US" dirty="0"/>
              <a:t>Since he or she is a friend, so, the malicious user knows his or her area code as well. </a:t>
            </a:r>
          </a:p>
          <a:p>
            <a:r>
              <a:rPr lang="en-US" dirty="0"/>
              <a:t>Now, assume that the malicious user has prior knowledge that he or she eats sufficient fiber-rich foods. </a:t>
            </a:r>
          </a:p>
          <a:p>
            <a:r>
              <a:rPr lang="en-US" dirty="0"/>
              <a:t>This means that he or she may not be suffering from the flu and he or she may have a stomach-related disease.</a:t>
            </a:r>
            <a:endParaRPr lang="en-IN" dirty="0"/>
          </a:p>
        </p:txBody>
      </p:sp>
    </p:spTree>
    <p:extLst>
      <p:ext uri="{BB962C8B-B14F-4D97-AF65-F5344CB8AC3E}">
        <p14:creationId xmlns:p14="http://schemas.microsoft.com/office/powerpoint/2010/main" val="330273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D084FE8244824F8DA304D1666BE595" ma:contentTypeVersion="6" ma:contentTypeDescription="Create a new document." ma:contentTypeScope="" ma:versionID="afbf432bb8bf20b866746352fa91f77e">
  <xsd:schema xmlns:xsd="http://www.w3.org/2001/XMLSchema" xmlns:xs="http://www.w3.org/2001/XMLSchema" xmlns:p="http://schemas.microsoft.com/office/2006/metadata/properties" xmlns:ns2="5c9723bf-e2da-41fd-b2fd-04456ba7cba0" xmlns:ns3="1a80a837-91c1-4480-9cf9-33b82e620694" targetNamespace="http://schemas.microsoft.com/office/2006/metadata/properties" ma:root="true" ma:fieldsID="94af8324b03f66d257b2f85875bcc144" ns2:_="" ns3:_="">
    <xsd:import namespace="5c9723bf-e2da-41fd-b2fd-04456ba7cba0"/>
    <xsd:import namespace="1a80a837-91c1-4480-9cf9-33b82e62069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9723bf-e2da-41fd-b2fd-04456ba7cb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a80a837-91c1-4480-9cf9-33b82e6206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EF0644-CABB-42BE-96B8-8C3B868F9922}"/>
</file>

<file path=customXml/itemProps2.xml><?xml version="1.0" encoding="utf-8"?>
<ds:datastoreItem xmlns:ds="http://schemas.openxmlformats.org/officeDocument/2006/customXml" ds:itemID="{D89C6EEC-5BA4-4513-8B5D-C17B94D8A2BE}"/>
</file>

<file path=docProps/app.xml><?xml version="1.0" encoding="utf-8"?>
<Properties xmlns="http://schemas.openxmlformats.org/officeDocument/2006/extended-properties" xmlns:vt="http://schemas.openxmlformats.org/officeDocument/2006/docPropsVTypes">
  <TotalTime>3771</TotalTime>
  <Words>6176</Words>
  <Application>Microsoft Office PowerPoint</Application>
  <PresentationFormat>Widescreen</PresentationFormat>
  <Paragraphs>275</Paragraphs>
  <Slides>80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Calibri Light</vt:lpstr>
      <vt:lpstr>SourceSansPro</vt:lpstr>
      <vt:lpstr>Office Theme</vt:lpstr>
      <vt:lpstr>BCSE401L: Internet of Things Module-4: Privacy and Security of Things Data</vt:lpstr>
      <vt:lpstr>Introduction</vt:lpstr>
      <vt:lpstr>Data Privacy</vt:lpstr>
      <vt:lpstr>Data Anonymization Techniques</vt:lpstr>
      <vt:lpstr>Privacy using k-anonymity</vt:lpstr>
      <vt:lpstr>Privacy using k-anonymity</vt:lpstr>
      <vt:lpstr>PowerPoint Presentation</vt:lpstr>
      <vt:lpstr>Drawbacks of k-anonymity: </vt:lpstr>
      <vt:lpstr>Drawbacks of k-anonymity: </vt:lpstr>
      <vt:lpstr>Another example of k-anonymity</vt:lpstr>
      <vt:lpstr>Homogeneity Attack: </vt:lpstr>
      <vt:lpstr>Background Knowledge Attack: </vt:lpstr>
      <vt:lpstr>PowerPoint Presentation</vt:lpstr>
      <vt:lpstr>Privacy using l-diversity</vt:lpstr>
      <vt:lpstr>Privacy using l-diversity</vt:lpstr>
      <vt:lpstr>PowerPoint Presentation</vt:lpstr>
      <vt:lpstr>Elliptic Curve Cryptography</vt:lpstr>
      <vt:lpstr>PowerPoint Presentation</vt:lpstr>
      <vt:lpstr>ECC over Real Numbers</vt:lpstr>
      <vt:lpstr>PowerPoint Presentation</vt:lpstr>
      <vt:lpstr>Dot operations over real numbers</vt:lpstr>
      <vt:lpstr>Point Addition</vt:lpstr>
      <vt:lpstr>PowerPoint Presentation</vt:lpstr>
      <vt:lpstr>PowerPoint Presentation</vt:lpstr>
      <vt:lpstr>Doubling operation</vt:lpstr>
      <vt:lpstr>Operations over finite field</vt:lpstr>
      <vt:lpstr>Operations over finite field</vt:lpstr>
      <vt:lpstr>Operations over finite field</vt:lpstr>
      <vt:lpstr>Trapdoor function</vt:lpstr>
      <vt:lpstr>Beauty of ECC</vt:lpstr>
      <vt:lpstr>PowerPoint Presentation</vt:lpstr>
      <vt:lpstr>PowerPoint Presentation</vt:lpstr>
      <vt:lpstr>PowerPoint Presentation</vt:lpstr>
      <vt:lpstr>PowerPoint Presentation</vt:lpstr>
      <vt:lpstr>PowerPoint Presentation</vt:lpstr>
      <vt:lpstr>Key Generation and Exchange</vt:lpstr>
      <vt:lpstr>Data Encryption and Decryption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vt:lpstr>
      <vt:lpstr>PowerPoint Presentation</vt:lpstr>
      <vt:lpstr>PowerPoint Presentation</vt:lpstr>
      <vt:lpstr>Blockchain and its versions</vt:lpstr>
      <vt:lpstr>Hash</vt:lpstr>
      <vt:lpstr>PowerPoint Presentation</vt:lpstr>
      <vt:lpstr>Steps for creating new block in a ledger</vt:lpstr>
      <vt:lpstr>Steps for creating new block in a ledger</vt:lpstr>
      <vt:lpstr>PowerPoint Presentation</vt:lpstr>
      <vt:lpstr>Merkle Root</vt:lpstr>
      <vt:lpstr>Merkle Root</vt:lpstr>
      <vt:lpstr>Miner</vt:lpstr>
      <vt:lpstr>Miner-Bitcoin Halving</vt:lpstr>
      <vt:lpstr>Tamper–proof Block chain</vt:lpstr>
      <vt:lpstr>Role of Digital Signature in Blockchain</vt:lpstr>
      <vt:lpstr>Role of Digital Signature in Blockchain</vt:lpstr>
      <vt:lpstr>Digital Signature</vt:lpstr>
      <vt:lpstr>Transaction in Blockchain</vt:lpstr>
      <vt:lpstr>Distributed Ledger</vt:lpstr>
      <vt:lpstr>Distributed Ledger</vt:lpstr>
      <vt:lpstr>Byzantine Generals Problem</vt:lpstr>
      <vt:lpstr>PowerPoint Presentation</vt:lpstr>
      <vt:lpstr>Transaction Pool and Candidate Block</vt:lpstr>
      <vt:lpstr>Tie in Generating Hashes or Adding Blocks by Miners</vt:lpstr>
      <vt:lpstr>PowerPoint Presentation</vt:lpstr>
      <vt:lpstr>Fork</vt:lpstr>
      <vt:lpstr>PowerPoint Presentation</vt:lpstr>
      <vt:lpstr>Bitcoin vs Ethereum</vt:lpstr>
      <vt:lpstr>Bitcoin vs Ethereum</vt:lpstr>
      <vt:lpstr>Applications of Blockchain</vt:lpstr>
      <vt:lpstr>Applications of Blockchain</vt:lpstr>
      <vt:lpstr>PowerPoint Presentation</vt:lpstr>
      <vt:lpstr>Disadvantages of Blockchain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BCSE401L: Internet of Things Module-4: Privacy and Security of Things Data</dc:title>
  <dc:creator>Anisha Natarajan</dc:creator>
  <cp:lastModifiedBy>Anisha Natarajan</cp:lastModifiedBy>
  <cp:revision>43</cp:revision>
  <dcterms:created xsi:type="dcterms:W3CDTF">2024-02-26T03:43:20Z</dcterms:created>
  <dcterms:modified xsi:type="dcterms:W3CDTF">2024-03-06T09:42:25Z</dcterms:modified>
</cp:coreProperties>
</file>